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256" r:id="rId3"/>
    <p:sldId id="272" r:id="rId4"/>
    <p:sldId id="309" r:id="rId5"/>
    <p:sldId id="310" r:id="rId6"/>
    <p:sldId id="333" r:id="rId7"/>
    <p:sldId id="263" r:id="rId8"/>
    <p:sldId id="268" r:id="rId9"/>
    <p:sldId id="315" r:id="rId10"/>
    <p:sldId id="292" r:id="rId11"/>
    <p:sldId id="316" r:id="rId12"/>
    <p:sldId id="339" r:id="rId13"/>
    <p:sldId id="334" r:id="rId14"/>
    <p:sldId id="295" r:id="rId15"/>
    <p:sldId id="258" r:id="rId16"/>
    <p:sldId id="297" r:id="rId17"/>
    <p:sldId id="314" r:id="rId18"/>
    <p:sldId id="308" r:id="rId19"/>
    <p:sldId id="280" r:id="rId20"/>
    <p:sldId id="312" r:id="rId21"/>
    <p:sldId id="313" r:id="rId22"/>
    <p:sldId id="317" r:id="rId23"/>
    <p:sldId id="318" r:id="rId24"/>
    <p:sldId id="319" r:id="rId25"/>
    <p:sldId id="326" r:id="rId26"/>
    <p:sldId id="327" r:id="rId27"/>
    <p:sldId id="328" r:id="rId28"/>
    <p:sldId id="329" r:id="rId29"/>
    <p:sldId id="330" r:id="rId30"/>
    <p:sldId id="331" r:id="rId31"/>
    <p:sldId id="282" r:id="rId32"/>
    <p:sldId id="335" r:id="rId33"/>
    <p:sldId id="340" r:id="rId34"/>
    <p:sldId id="323" r:id="rId35"/>
    <p:sldId id="284" r:id="rId36"/>
    <p:sldId id="311" r:id="rId37"/>
    <p:sldId id="320" r:id="rId38"/>
    <p:sldId id="321" r:id="rId39"/>
    <p:sldId id="324" r:id="rId40"/>
    <p:sldId id="336" r:id="rId41"/>
    <p:sldId id="337" r:id="rId42"/>
    <p:sldId id="338" r:id="rId43"/>
    <p:sldId id="33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5DD"/>
    <a:srgbClr val="6BEBC6"/>
    <a:srgbClr val="2ADA7A"/>
    <a:srgbClr val="0E743F"/>
    <a:srgbClr val="75B549"/>
    <a:srgbClr val="20D0CC"/>
    <a:srgbClr val="DDDDDD"/>
    <a:srgbClr val="2D3847"/>
    <a:srgbClr val="5697BC"/>
    <a:srgbClr val="2C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87" autoAdjust="0"/>
    <p:restoredTop sz="81332" autoAdjust="0"/>
  </p:normalViewPr>
  <p:slideViewPr>
    <p:cSldViewPr snapToGrid="0">
      <p:cViewPr>
        <p:scale>
          <a:sx n="66" d="100"/>
          <a:sy n="66" d="100"/>
        </p:scale>
        <p:origin x="-46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53354A"/>
            </a:solidFill>
            <a:ln>
              <a:noFill/>
            </a:ln>
          </c:spPr>
          <c:explosion val="7"/>
          <c:dPt>
            <c:idx val="0"/>
            <c:bubble3D val="0"/>
            <c:explosion val="8"/>
            <c:spPr>
              <a:solidFill>
                <a:srgbClr val="FF7844"/>
              </a:solidFill>
              <a:ln w="19050">
                <a:noFill/>
              </a:ln>
              <a:effectLst/>
            </c:spPr>
            <c:extLst xmlns:c16r2="http://schemas.microsoft.com/office/drawing/2015/06/chart">
              <c:ext xmlns:c16="http://schemas.microsoft.com/office/drawing/2014/chart" uri="{C3380CC4-5D6E-409C-BE32-E72D297353CC}">
                <c16:uniqueId val="{00000004-6E2D-48C2-AEEC-D4C837E4B6F4}"/>
              </c:ext>
            </c:extLst>
          </c:dPt>
          <c:dPt>
            <c:idx val="1"/>
            <c:bubble3D val="0"/>
            <c:spPr>
              <a:solidFill>
                <a:srgbClr val="53354A"/>
              </a:solidFill>
              <a:ln w="19050">
                <a:noFill/>
              </a:ln>
              <a:effectLst/>
            </c:spPr>
            <c:extLst xmlns:c16r2="http://schemas.microsoft.com/office/drawing/2015/06/chart">
              <c:ext xmlns:c16="http://schemas.microsoft.com/office/drawing/2014/chart" uri="{C3380CC4-5D6E-409C-BE32-E72D297353CC}">
                <c16:uniqueId val="{00000003-6E2D-48C2-AEEC-D4C837E4B6F4}"/>
              </c:ext>
            </c:extLst>
          </c:dPt>
          <c:dPt>
            <c:idx val="2"/>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2-6E2D-48C2-AEEC-D4C837E4B6F4}"/>
              </c:ext>
            </c:extLst>
          </c:dPt>
          <c:dPt>
            <c:idx val="3"/>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1-6E2D-48C2-AEEC-D4C837E4B6F4}"/>
              </c:ext>
            </c:extLst>
          </c:dPt>
          <c:dLbls>
            <c:dLbl>
              <c:idx val="0"/>
              <c:layout>
                <c:manualLayout>
                  <c:x val="-8.6434688488712441E-2"/>
                  <c:y val="0.11603465378705569"/>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E2D-48C2-AEEC-D4C837E4B6F4}"/>
                </c:ext>
              </c:extLst>
            </c:dLbl>
            <c:dLbl>
              <c:idx val="1"/>
              <c:layout>
                <c:manualLayout>
                  <c:x val="9.6192639817303804E-2"/>
                  <c:y val="-0.1252811775685242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E2D-48C2-AEEC-D4C837E4B6F4}"/>
                </c:ext>
              </c:extLst>
            </c:dLbl>
            <c:dLbl>
              <c:idx val="2"/>
              <c:layout>
                <c:manualLayout>
                  <c:x val="4.4217519685039366E-3"/>
                  <c:y val="-2.8551302377503758E-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E2D-48C2-AEEC-D4C837E4B6F4}"/>
                </c:ext>
              </c:extLst>
            </c:dLbl>
            <c:dLbl>
              <c:idx val="3"/>
              <c:layout>
                <c:manualLayout>
                  <c:x val="1.2666092519684983E-2"/>
                  <c:y val="7.0127948441926356E-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E2D-48C2-AEEC-D4C837E4B6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Money</c:v>
                </c:pt>
                <c:pt idx="1">
                  <c:v>Food</c:v>
                </c:pt>
                <c:pt idx="2">
                  <c:v>Nothing</c:v>
                </c:pt>
                <c:pt idx="3">
                  <c:v>Other stuff</c:v>
                </c:pt>
              </c:strCache>
            </c:strRef>
          </c:cat>
          <c:val>
            <c:numRef>
              <c:f>Sheet1!$B$2:$B$5</c:f>
              <c:numCache>
                <c:formatCode>0%</c:formatCode>
                <c:ptCount val="4"/>
                <c:pt idx="0">
                  <c:v>0.11</c:v>
                </c:pt>
                <c:pt idx="1">
                  <c:v>0.59899999999999998</c:v>
                </c:pt>
                <c:pt idx="2">
                  <c:v>0.02</c:v>
                </c:pt>
                <c:pt idx="3">
                  <c:v>0.27</c:v>
                </c:pt>
              </c:numCache>
            </c:numRef>
          </c:val>
          <c:extLst xmlns:c16r2="http://schemas.microsoft.com/office/drawing/2015/06/chart">
            <c:ext xmlns:c16="http://schemas.microsoft.com/office/drawing/2014/chart" uri="{C3380CC4-5D6E-409C-BE32-E72D297353CC}">
              <c16:uniqueId val="{00000000-6E2D-48C2-AEEC-D4C837E4B6F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7D8E7-9B37-4B6B-9F39-A685EA872697}" type="datetimeFigureOut">
              <a:rPr lang="en-US" smtClean="0"/>
              <a:t>4/24/2024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58D9A9-D7CB-4D2C-9821-2B27EF4E108E}" type="slidenum">
              <a:rPr lang="en-US" smtClean="0"/>
              <a:t>‹#›</a:t>
            </a:fld>
            <a:endParaRPr lang="en-US"/>
          </a:p>
        </p:txBody>
      </p:sp>
    </p:spTree>
    <p:extLst>
      <p:ext uri="{BB962C8B-B14F-4D97-AF65-F5344CB8AC3E}">
        <p14:creationId xmlns:p14="http://schemas.microsoft.com/office/powerpoint/2010/main" val="120513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30</a:t>
            </a:fld>
            <a:endParaRPr lang="en-US"/>
          </a:p>
        </p:txBody>
      </p:sp>
    </p:spTree>
    <p:extLst>
      <p:ext uri="{BB962C8B-B14F-4D97-AF65-F5344CB8AC3E}">
        <p14:creationId xmlns:p14="http://schemas.microsoft.com/office/powerpoint/2010/main" val="3338981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41</a:t>
            </a:fld>
            <a:endParaRPr lang="en-US"/>
          </a:p>
        </p:txBody>
      </p:sp>
    </p:spTree>
    <p:extLst>
      <p:ext uri="{BB962C8B-B14F-4D97-AF65-F5344CB8AC3E}">
        <p14:creationId xmlns:p14="http://schemas.microsoft.com/office/powerpoint/2010/main" val="2699258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2A0EF5-F8A7-4696-952E-3FD972C8E30B}"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216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98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34818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24.04.2024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57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24.04.2024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213988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3DAD12-DD16-4552-8F8E-6C474EF28349}" type="datetimeFigureOut">
              <a:rPr lang="pl-PL" smtClean="0"/>
              <a:t>24.04.2024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44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p:cNvSpPr>
            <a:spLocks noGrp="1"/>
          </p:cNvSpPr>
          <p:nvPr>
            <p:ph type="dt" sz="half" idx="10"/>
          </p:nvPr>
        </p:nvSpPr>
        <p:spPr/>
        <p:txBody>
          <a:bodyPr/>
          <a:lstStyle/>
          <a:p>
            <a:fld id="{C43DAD12-DD16-4552-8F8E-6C474EF28349}" type="datetimeFigureOut">
              <a:rPr lang="pl-PL" smtClean="0"/>
              <a:t>24.04.2024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61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p:cNvSpPr>
            <a:spLocks noGrp="1"/>
          </p:cNvSpPr>
          <p:nvPr>
            <p:ph type="dt" sz="half" idx="10"/>
          </p:nvPr>
        </p:nvSpPr>
        <p:spPr/>
        <p:txBody>
          <a:bodyPr/>
          <a:lstStyle/>
          <a:p>
            <a:fld id="{C43DAD12-DD16-4552-8F8E-6C474EF28349}" type="datetimeFigureOut">
              <a:rPr lang="pl-PL" smtClean="0"/>
              <a:t>24.04.2024</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43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Date Placeholder 2"/>
          <p:cNvSpPr>
            <a:spLocks noGrp="1"/>
          </p:cNvSpPr>
          <p:nvPr>
            <p:ph type="dt" sz="half" idx="10"/>
          </p:nvPr>
        </p:nvSpPr>
        <p:spPr/>
        <p:txBody>
          <a:bodyPr/>
          <a:lstStyle/>
          <a:p>
            <a:fld id="{C43DAD12-DD16-4552-8F8E-6C474EF28349}" type="datetimeFigureOut">
              <a:rPr lang="pl-PL" smtClean="0"/>
              <a:t>24.04.2024</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722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3DAD12-DD16-4552-8F8E-6C474EF28349}" type="datetimeFigureOut">
              <a:rPr lang="pl-PL" smtClean="0"/>
              <a:t>24.04.2024</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2169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24.04.2024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15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7926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24.04.2024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8431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24.04.2024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72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24.04.2024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3490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A0EF5-F8A7-4696-952E-3FD972C8E30B}" type="datetimeFigureOut">
              <a:rPr lang="en-US" smtClean="0"/>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41823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2A0EF5-F8A7-4696-952E-3FD972C8E30B}"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7605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2A0EF5-F8A7-4696-952E-3FD972C8E30B}" type="datetimeFigureOut">
              <a:rPr lang="en-US" smtClean="0"/>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810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A0EF5-F8A7-4696-952E-3FD972C8E30B}" type="datetimeFigureOut">
              <a:rPr lang="en-US" smtClean="0"/>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8418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A0EF5-F8A7-4696-952E-3FD972C8E30B}" type="datetimeFigureOut">
              <a:rPr lang="en-US" smtClean="0"/>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178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3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233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A0EF5-F8A7-4696-952E-3FD972C8E30B}" type="datetimeFigureOut">
              <a:rPr lang="en-US" smtClean="0"/>
              <a:t>4/24/2024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656FE-9D23-47F4-B489-3DD1935BFC74}" type="slidenum">
              <a:rPr lang="en-US" smtClean="0"/>
              <a:t>‹#›</a:t>
            </a:fld>
            <a:endParaRPr lang="en-US"/>
          </a:p>
        </p:txBody>
      </p:sp>
    </p:spTree>
    <p:extLst>
      <p:ext uri="{BB962C8B-B14F-4D97-AF65-F5344CB8AC3E}">
        <p14:creationId xmlns:p14="http://schemas.microsoft.com/office/powerpoint/2010/main" val="226827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DAD12-DD16-4552-8F8E-6C474EF28349}" type="datetimeFigureOut">
              <a:rPr lang="pl-PL" smtClean="0"/>
              <a:t>24.04.2024</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C48D-EA5B-4FEA-A190-1FA00567A0C1}" type="slidenum">
              <a:rPr lang="pl-PL" smtClean="0"/>
              <a:t>‹#›</a:t>
            </a:fld>
            <a:endParaRPr lang="pl-PL"/>
          </a:p>
        </p:txBody>
      </p:sp>
    </p:spTree>
    <p:extLst>
      <p:ext uri="{BB962C8B-B14F-4D97-AF65-F5344CB8AC3E}">
        <p14:creationId xmlns:p14="http://schemas.microsoft.com/office/powerpoint/2010/main" val="1141319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hyperlink" Target="mailto:mayank.gupta2020@vitstudent.ac.i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500" y="2199918"/>
            <a:ext cx="6553034" cy="872273"/>
          </a:xfrm>
        </p:spPr>
        <p:txBody>
          <a:bodyPr>
            <a:noAutofit/>
          </a:bodyPr>
          <a:lstStyle/>
          <a:p>
            <a:pPr algn="l"/>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VIT-</a:t>
            </a:r>
            <a:r>
              <a:rPr lang="en-US" sz="4000" b="1" dirty="0" err="1" smtClean="0">
                <a:solidFill>
                  <a:srgbClr val="20D0CC"/>
                </a:solidFill>
                <a:latin typeface="Open Sans" panose="020B0606030504020204" pitchFamily="34" charset="0"/>
                <a:ea typeface="Open Sans" panose="020B0606030504020204" pitchFamily="34" charset="0"/>
                <a:cs typeface="Open Sans" panose="020B0606030504020204" pitchFamily="34" charset="0"/>
              </a:rPr>
              <a:t>FAQAssist</a:t>
            </a:r>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a:t>
            </a:r>
            <a:r>
              <a:rPr lang="en-US" sz="4000" b="1" dirty="0" err="1" smtClean="0">
                <a:solidFill>
                  <a:srgbClr val="20D0CC"/>
                </a:solidFill>
                <a:latin typeface="Open Sans" panose="020B0606030504020204" pitchFamily="34" charset="0"/>
                <a:ea typeface="Open Sans" panose="020B0606030504020204" pitchFamily="34" charset="0"/>
                <a:cs typeface="Open Sans" panose="020B0606030504020204" pitchFamily="34" charset="0"/>
              </a:rPr>
              <a:t>Chatbot</a:t>
            </a:r>
            <a:endParaRPr lang="en-US" sz="4000" b="1" dirty="0">
              <a:solidFill>
                <a:srgbClr val="20D0C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ounded Rectangle 16"/>
          <p:cNvSpPr/>
          <p:nvPr/>
        </p:nvSpPr>
        <p:spPr>
          <a:xfrm rot="19016290">
            <a:off x="5753597" y="374435"/>
            <a:ext cx="4339570"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235456" y="2001292"/>
            <a:ext cx="10571518" cy="3008510"/>
            <a:chOff x="3235456" y="2001292"/>
            <a:chExt cx="10571518" cy="3008510"/>
          </a:xfrm>
          <a:blipFill>
            <a:blip r:embed="rId2"/>
            <a:stretch>
              <a:fillRect/>
            </a:stretch>
          </a:bli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0500" y="0"/>
            <a:ext cx="12001500" cy="6858003"/>
            <a:chOff x="190500" y="0"/>
            <a:chExt cx="12001500" cy="6858003"/>
          </a:xfrm>
        </p:grpSpPr>
        <p:sp>
          <p:nvSpPr>
            <p:cNvPr id="33" name="Rectangle 32"/>
            <p:cNvSpPr/>
            <p:nvPr/>
          </p:nvSpPr>
          <p:spPr>
            <a:xfrm>
              <a:off x="190500" y="0"/>
              <a:ext cx="12001500" cy="220980"/>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8635997" y="3302002"/>
              <a:ext cx="6858003" cy="253999"/>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760396" y="4437246"/>
            <a:ext cx="4069191" cy="646331"/>
          </a:xfrm>
          <a:prstGeom prst="rect">
            <a:avLst/>
          </a:prstGeom>
          <a:noFill/>
        </p:spPr>
        <p:txBody>
          <a:bodyPr wrap="none" rtlCol="0">
            <a:spAutoFit/>
          </a:bodyPr>
          <a:lstStyle/>
          <a:p>
            <a:r>
              <a:rPr lang="en-US" dirty="0" smtClean="0">
                <a:solidFill>
                  <a:srgbClr val="7AC5DD"/>
                </a:solidFill>
              </a:rPr>
              <a:t>Presented by - Mayank Gupta 20BCE1538</a:t>
            </a:r>
          </a:p>
          <a:p>
            <a:r>
              <a:rPr lang="en-US" dirty="0" smtClean="0">
                <a:solidFill>
                  <a:srgbClr val="7AC5DD"/>
                </a:solidFill>
              </a:rPr>
              <a:t>Guide - Dr. </a:t>
            </a:r>
            <a:r>
              <a:rPr lang="en-US" dirty="0" err="1" smtClean="0">
                <a:solidFill>
                  <a:srgbClr val="7AC5DD"/>
                </a:solidFill>
              </a:rPr>
              <a:t>Geetha</a:t>
            </a:r>
            <a:r>
              <a:rPr lang="en-US" dirty="0" smtClean="0">
                <a:solidFill>
                  <a:srgbClr val="7AC5DD"/>
                </a:solidFill>
              </a:rPr>
              <a:t> S.</a:t>
            </a:r>
            <a:endParaRPr lang="en-US" dirty="0">
              <a:solidFill>
                <a:srgbClr val="7AC5DD"/>
              </a:solidFill>
            </a:endParaRPr>
          </a:p>
        </p:txBody>
      </p:sp>
    </p:spTree>
    <p:extLst>
      <p:ext uri="{BB962C8B-B14F-4D97-AF65-F5344CB8AC3E}">
        <p14:creationId xmlns:p14="http://schemas.microsoft.com/office/powerpoint/2010/main" val="13232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LITERATURE SURVEY</a:t>
            </a: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sp>
        <p:nvSpPr>
          <p:cNvPr id="8" name="Rounded Rectangle 7"/>
          <p:cNvSpPr/>
          <p:nvPr/>
        </p:nvSpPr>
        <p:spPr>
          <a:xfrm>
            <a:off x="466425"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LITERATURE SURVEY</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9" name="Rounded Rectangle 8"/>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437221248"/>
              </p:ext>
            </p:extLst>
          </p:nvPr>
        </p:nvGraphicFramePr>
        <p:xfrm>
          <a:off x="1251284" y="1212785"/>
          <a:ext cx="9538635" cy="5101452"/>
        </p:xfrm>
        <a:graphic>
          <a:graphicData uri="http://schemas.openxmlformats.org/drawingml/2006/table">
            <a:tbl>
              <a:tblPr>
                <a:tableStyleId>{69C7853C-536D-4A76-A0AE-DD22124D55A5}</a:tableStyleId>
              </a:tblPr>
              <a:tblGrid>
                <a:gridCol w="1907727"/>
                <a:gridCol w="1907727"/>
                <a:gridCol w="1907727"/>
                <a:gridCol w="1907727"/>
                <a:gridCol w="1907727"/>
              </a:tblGrid>
              <a:tr h="817408">
                <a:tc>
                  <a:txBody>
                    <a:bodyPr/>
                    <a:lstStyle/>
                    <a:p>
                      <a:pPr marL="0" algn="l" defTabSz="914400" rtl="0" eaLnBrk="1" fontAlgn="t" latinLnBrk="0" hangingPunct="1"/>
                      <a:r>
                        <a:rPr lang="it-IT" sz="1200" kern="1200" dirty="0">
                          <a:solidFill>
                            <a:schemeClr val="dk1"/>
                          </a:solidFill>
                          <a:effectLst/>
                          <a:latin typeface="+mn-lt"/>
                          <a:ea typeface="+mn-ea"/>
                          <a:cs typeface="+mn-cs"/>
                        </a:rPr>
                        <a:t>[5] R. Vannala, S. B. Swathi, and Y. Puranam</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AI Chatbot For Answering FAQ’s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err="1">
                          <a:effectLst/>
                        </a:rPr>
                        <a:t>Chatbot</a:t>
                      </a:r>
                      <a:r>
                        <a:rPr lang="en-US" sz="1200" dirty="0">
                          <a:effectLst/>
                        </a:rPr>
                        <a:t> answers both textual and image-based queries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Challenges in accurately interpreting and responding to image-based queries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Thorough testing and validation required for image-based queries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7408">
                <a:tc>
                  <a:txBody>
                    <a:bodyPr/>
                    <a:lstStyle/>
                    <a:p>
                      <a:pPr fontAlgn="t"/>
                      <a:r>
                        <a:rPr lang="en-US" sz="1200" dirty="0">
                          <a:effectLst/>
                        </a:rPr>
                        <a:t>[6] D. Singh, K. R. Suraksha, and S. J. Nirmala</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Deep Learning with NLP for QA</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Closed-domain QA system with deep learning and NLP</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Difficulty in understanding diverse natural language questions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Further exploration needed for adaptability to evolving language nuances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7408">
                <a:tc>
                  <a:txBody>
                    <a:bodyPr/>
                    <a:lstStyle/>
                    <a:p>
                      <a:pPr fontAlgn="t"/>
                      <a:r>
                        <a:rPr lang="en-US" sz="1200">
                          <a:effectLst/>
                        </a:rPr>
                        <a:t>[7] Prof. Nikita Hatwar, Ashwini Patil, Diksha Gondane</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AI-based Chatbot</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Utilizes Microsoft’s voice synthesizer</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Challenges in achieving widespread adoption due to rapid evolution of voice tech</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Continuous updates and integration with latest AI advancements recommended</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7408">
                <a:tc>
                  <a:txBody>
                    <a:bodyPr/>
                    <a:lstStyle/>
                    <a:p>
                      <a:pPr fontAlgn="t"/>
                      <a:r>
                        <a:rPr lang="en-US" sz="1200">
                          <a:effectLst/>
                        </a:rPr>
                        <a:t>[8] Rajasshrie Pillai, Brijesh Sivathanu</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Adoption of AI-based Chatbots in Tourism</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Factors influencing chatbot adoption in tourism</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Challenges in implementing user-friendly and effective chatbots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Constant adaptation required for the dynamic tourism industry</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014412">
                <a:tc>
                  <a:txBody>
                    <a:bodyPr/>
                    <a:lstStyle/>
                    <a:p>
                      <a:pPr fontAlgn="t"/>
                      <a:r>
                        <a:rPr lang="de-DE" sz="1200">
                          <a:effectLst/>
                        </a:rPr>
                        <a:t>[9] Martin Adam, Michael Wessel, Alexander Benlian</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AI-based Chatbots in Customer Service</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Investigates effects on user compliance using anthropomorphism</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Demonstrates increased user compliance with anthropomorphic design cues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Initial step towards understanding AI-based CA effects in electronic markets and customer service</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817408">
                <a:tc>
                  <a:txBody>
                    <a:bodyPr/>
                    <a:lstStyle/>
                    <a:p>
                      <a:pPr fontAlgn="t"/>
                      <a:r>
                        <a:rPr lang="en-US" sz="1200">
                          <a:effectLst/>
                        </a:rPr>
                        <a:t>[10] Ulf Hermjakob</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Parsing and Question Classification</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Machine learning-based parsing and classification</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a:effectLst/>
                        </a:rPr>
                        <a:t>Semantically enriched parse trees improve question parsing</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fontAlgn="t"/>
                      <a:r>
                        <a:rPr lang="en-US" sz="1200" dirty="0">
                          <a:effectLst/>
                        </a:rPr>
                        <a:t>Importance of semantically enriched treebanks for question answering applications</a:t>
                      </a:r>
                    </a:p>
                  </a:txBody>
                  <a:tcPr marL="13641" marR="13641" marT="13641" marB="136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bl>
          </a:graphicData>
        </a:graphic>
      </p:graphicFrame>
    </p:spTree>
    <p:extLst>
      <p:ext uri="{BB962C8B-B14F-4D97-AF65-F5344CB8AC3E}">
        <p14:creationId xmlns:p14="http://schemas.microsoft.com/office/powerpoint/2010/main" val="357410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625"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9625"/>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295158" y="3009911"/>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4107131" y="512654"/>
            <a:ext cx="8071241" cy="1417343"/>
            <a:chOff x="6636687" y="481657"/>
            <a:chExt cx="6975856" cy="1417343"/>
          </a:xfrm>
        </p:grpSpPr>
        <p:sp>
          <p:nvSpPr>
            <p:cNvPr id="12" name="TextBox 11"/>
            <p:cNvSpPr txBox="1"/>
            <p:nvPr/>
          </p:nvSpPr>
          <p:spPr>
            <a:xfrm>
              <a:off x="6636687" y="481657"/>
              <a:ext cx="5879858" cy="1107996"/>
            </a:xfrm>
            <a:prstGeom prst="rect">
              <a:avLst/>
            </a:prstGeom>
            <a:noFill/>
          </p:spPr>
          <p:txBody>
            <a:bodyPr wrap="none" rtlCol="0">
              <a:spAutoFit/>
            </a:bodyPr>
            <a:lstStyle/>
            <a:p>
              <a:r>
                <a:rPr lang="en-US" sz="6600" b="1" dirty="0" smtClean="0">
                  <a:solidFill>
                    <a:schemeClr val="tx1">
                      <a:lumMod val="50000"/>
                      <a:lumOff val="50000"/>
                    </a:schemeClr>
                  </a:solidFill>
                </a:rPr>
                <a:t>		Research Gap</a:t>
              </a:r>
              <a:endParaRPr lang="pl-PL" sz="6600" b="1" dirty="0">
                <a:solidFill>
                  <a:schemeClr val="tx1">
                    <a:lumMod val="50000"/>
                    <a:lumOff val="50000"/>
                  </a:schemeClr>
                </a:solidFill>
              </a:endParaRPr>
            </a:p>
          </p:txBody>
        </p:sp>
        <p:sp>
          <p:nvSpPr>
            <p:cNvPr id="13" name="TextBox 12"/>
            <p:cNvSpPr txBox="1"/>
            <p:nvPr/>
          </p:nvSpPr>
          <p:spPr>
            <a:xfrm>
              <a:off x="7267606" y="1252669"/>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7634302" y="1337280"/>
              <a:ext cx="5978241" cy="523220"/>
            </a:xfrm>
            <a:prstGeom prst="rect">
              <a:avLst/>
            </a:prstGeom>
            <a:noFill/>
          </p:spPr>
          <p:txBody>
            <a:bodyPr wrap="square" rtlCol="0">
              <a:spAutoFit/>
            </a:bodyPr>
            <a:lstStyle/>
            <a:p>
              <a:r>
                <a:rPr lang="en-US" sz="2800" b="1" dirty="0" smtClean="0">
                  <a:solidFill>
                    <a:schemeClr val="tx1">
                      <a:lumMod val="50000"/>
                      <a:lumOff val="50000"/>
                    </a:schemeClr>
                  </a:solidFill>
                </a:rPr>
                <a:t>What we need in a </a:t>
              </a:r>
              <a:r>
                <a:rPr lang="en-US" sz="2800" b="1" dirty="0">
                  <a:solidFill>
                    <a:schemeClr val="tx1">
                      <a:lumMod val="50000"/>
                      <a:lumOff val="50000"/>
                    </a:schemeClr>
                  </a:solidFill>
                </a:rPr>
                <a:t>contextual </a:t>
              </a:r>
              <a:r>
                <a:rPr lang="en-US" sz="2800" b="1" dirty="0" err="1">
                  <a:solidFill>
                    <a:schemeClr val="tx1">
                      <a:lumMod val="50000"/>
                      <a:lumOff val="50000"/>
                    </a:schemeClr>
                  </a:solidFill>
                </a:rPr>
                <a:t>chatbot</a:t>
              </a:r>
              <a:r>
                <a:rPr lang="en-US" sz="2800" b="1" dirty="0">
                  <a:solidFill>
                    <a:schemeClr val="tx1">
                      <a:lumMod val="50000"/>
                      <a:lumOff val="50000"/>
                    </a:schemeClr>
                  </a:solidFill>
                </a:rPr>
                <a:t>?</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3" name="Subtitle 2"/>
          <p:cNvSpPr txBox="1">
            <a:spLocks/>
          </p:cNvSpPr>
          <p:nvPr/>
        </p:nvSpPr>
        <p:spPr>
          <a:xfrm>
            <a:off x="6337037" y="2940460"/>
            <a:ext cx="6230239"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Lack of comparative studies on intent recognition using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deep learning frameworks.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295158" y="3673350"/>
            <a:ext cx="5883214"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Improved </a:t>
            </a:r>
            <a:r>
              <a:rPr lang="en-US" sz="1800" b="1"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benefit from features like wide intent identification, quick response times, and user-reported error </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correction.</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5763255" y="37992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5774244" y="2284166"/>
            <a:ext cx="401516" cy="42349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5763255" y="302916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0" name="Subtitle 2"/>
          <p:cNvSpPr txBox="1">
            <a:spLocks/>
          </p:cNvSpPr>
          <p:nvPr/>
        </p:nvSpPr>
        <p:spPr>
          <a:xfrm>
            <a:off x="6321112" y="2159212"/>
            <a:ext cx="5857260"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Limited data poses a challenge for training virtual assistant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models.</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2"/>
          <p:cNvSpPr txBox="1">
            <a:spLocks/>
          </p:cNvSpPr>
          <p:nvPr/>
        </p:nvSpPr>
        <p:spPr>
          <a:xfrm>
            <a:off x="6311488" y="4570226"/>
            <a:ext cx="577784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Framework performance impacts response time, accuracy, and scalability in </a:t>
            </a:r>
            <a:r>
              <a:rPr lang="en-US" sz="1800" b="1"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chatbot</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development</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Subtitle 2"/>
          <p:cNvSpPr txBox="1">
            <a:spLocks/>
          </p:cNvSpPr>
          <p:nvPr/>
        </p:nvSpPr>
        <p:spPr>
          <a:xfrm>
            <a:off x="6365912" y="5267474"/>
            <a:ext cx="5867806"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Closing gaps can enhance </a:t>
            </a:r>
            <a:r>
              <a:rPr lang="en-US" sz="1800" b="1" dirty="0" err="1" smtClean="0">
                <a:solidFill>
                  <a:srgbClr val="7AC5DD"/>
                </a:solidFill>
                <a:latin typeface="Open Sans" panose="020B0606030504020204" pitchFamily="34" charset="0"/>
                <a:ea typeface="Open Sans" panose="020B0606030504020204" pitchFamily="34" charset="0"/>
                <a:cs typeface="Open Sans" panose="020B0606030504020204" pitchFamily="34" charset="0"/>
              </a:rPr>
              <a:t>chatbot</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 capabilities, improving user interactions and query resolution</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2"/>
          <p:cNvSpPr/>
          <p:nvPr/>
        </p:nvSpPr>
        <p:spPr>
          <a:xfrm rot="5400000">
            <a:off x="5797625" y="542659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5763255" y="4643917"/>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99503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animBg="1"/>
      <p:bldP spid="39" grpId="0" animBg="1"/>
      <p:bldP spid="40" grpId="0" animBg="1"/>
      <p:bldP spid="20" grpId="0"/>
      <p:bldP spid="21" grpId="0"/>
      <p:bldP spid="22" grpId="0"/>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625"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9625"/>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478033"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4107131" y="512654"/>
            <a:ext cx="8071241" cy="1417343"/>
            <a:chOff x="6636687" y="481657"/>
            <a:chExt cx="6975856" cy="1417343"/>
          </a:xfrm>
        </p:grpSpPr>
        <p:sp>
          <p:nvSpPr>
            <p:cNvPr id="12" name="TextBox 11"/>
            <p:cNvSpPr txBox="1"/>
            <p:nvPr/>
          </p:nvSpPr>
          <p:spPr>
            <a:xfrm>
              <a:off x="6636687" y="481657"/>
              <a:ext cx="6059155" cy="1107996"/>
            </a:xfrm>
            <a:prstGeom prst="rect">
              <a:avLst/>
            </a:prstGeom>
            <a:noFill/>
          </p:spPr>
          <p:txBody>
            <a:bodyPr wrap="none" rtlCol="0">
              <a:spAutoFit/>
            </a:bodyPr>
            <a:lstStyle/>
            <a:p>
              <a:r>
                <a:rPr lang="en-US" sz="6600" b="1" dirty="0" smtClean="0">
                  <a:solidFill>
                    <a:schemeClr val="tx1">
                      <a:lumMod val="50000"/>
                      <a:lumOff val="50000"/>
                    </a:schemeClr>
                  </a:solidFill>
                </a:rPr>
                <a:t>Problem Statement</a:t>
              </a:r>
              <a:endParaRPr lang="pl-PL" sz="6600" b="1" dirty="0">
                <a:solidFill>
                  <a:schemeClr val="tx1">
                    <a:lumMod val="50000"/>
                    <a:lumOff val="50000"/>
                  </a:schemeClr>
                </a:solidFill>
              </a:endParaRPr>
            </a:p>
          </p:txBody>
        </p:sp>
        <p:sp>
          <p:nvSpPr>
            <p:cNvPr id="13" name="TextBox 12"/>
            <p:cNvSpPr txBox="1"/>
            <p:nvPr/>
          </p:nvSpPr>
          <p:spPr>
            <a:xfrm>
              <a:off x="7267606" y="1252669"/>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7634302" y="1337280"/>
              <a:ext cx="5978241" cy="523220"/>
            </a:xfrm>
            <a:prstGeom prst="rect">
              <a:avLst/>
            </a:prstGeom>
            <a:noFill/>
          </p:spPr>
          <p:txBody>
            <a:bodyPr wrap="square" rtlCol="0">
              <a:spAutoFit/>
            </a:bodyPr>
            <a:lstStyle/>
            <a:p>
              <a:r>
                <a:rPr lang="en-US" sz="2800" b="1" dirty="0" smtClean="0">
                  <a:solidFill>
                    <a:schemeClr val="tx1">
                      <a:lumMod val="50000"/>
                      <a:lumOff val="50000"/>
                    </a:schemeClr>
                  </a:solidFill>
                </a:rPr>
                <a:t>What we need in a </a:t>
              </a:r>
              <a:r>
                <a:rPr lang="en-US" sz="2800" b="1" dirty="0">
                  <a:solidFill>
                    <a:schemeClr val="tx1">
                      <a:lumMod val="50000"/>
                      <a:lumOff val="50000"/>
                    </a:schemeClr>
                  </a:solidFill>
                </a:rPr>
                <a:t>contextual </a:t>
              </a:r>
              <a:r>
                <a:rPr lang="en-US" sz="2800" b="1" dirty="0" err="1">
                  <a:solidFill>
                    <a:schemeClr val="tx1">
                      <a:lumMod val="50000"/>
                      <a:lumOff val="50000"/>
                    </a:schemeClr>
                  </a:solidFill>
                </a:rPr>
                <a:t>chatbot</a:t>
              </a:r>
              <a:r>
                <a:rPr lang="en-US" sz="2800" b="1" dirty="0">
                  <a:solidFill>
                    <a:schemeClr val="tx1">
                      <a:lumMod val="50000"/>
                      <a:lumOff val="50000"/>
                    </a:schemeClr>
                  </a:solidFill>
                </a:rPr>
                <a:t>?</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3" name="Subtitle 2"/>
          <p:cNvSpPr txBox="1">
            <a:spLocks/>
          </p:cNvSpPr>
          <p:nvPr/>
        </p:nvSpPr>
        <p:spPr>
          <a:xfrm>
            <a:off x="6519912" y="3046335"/>
            <a:ext cx="6230239"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Creating a labeled knowledge base to train the </a:t>
            </a:r>
            <a:r>
              <a:rPr lang="en-US" sz="1800" b="1" dirty="0" err="1">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chatbot</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using augmenting techniques. </a:t>
            </a:r>
          </a:p>
        </p:txBody>
      </p:sp>
      <p:sp>
        <p:nvSpPr>
          <p:cNvPr id="34" name="Subtitle 2"/>
          <p:cNvSpPr txBox="1">
            <a:spLocks/>
          </p:cNvSpPr>
          <p:nvPr/>
        </p:nvSpPr>
        <p:spPr>
          <a:xfrm>
            <a:off x="6478033" y="3779225"/>
            <a:ext cx="5569592"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Fast &amp; </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easy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i</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ntegration with existing systems an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API is </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created using </a:t>
            </a:r>
            <a:r>
              <a:rPr lang="en-US" sz="1800" b="1" dirty="0" err="1">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FastAPI</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5946130" y="390508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5946130" y="222778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5946130" y="313503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0" name="Subtitle 2"/>
          <p:cNvSpPr txBox="1">
            <a:spLocks/>
          </p:cNvSpPr>
          <p:nvPr/>
        </p:nvSpPr>
        <p:spPr>
          <a:xfrm>
            <a:off x="6503988" y="2091837"/>
            <a:ext cx="5553262"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Offer features such as frequently asked questions, meeting students' and faculty's needs</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2"/>
          <p:cNvSpPr txBox="1">
            <a:spLocks/>
          </p:cNvSpPr>
          <p:nvPr/>
        </p:nvSpPr>
        <p:spPr>
          <a:xfrm>
            <a:off x="6494363" y="4522101"/>
            <a:ext cx="5469843"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Provide tools for administrators, including a chart dashboard and logging system, to analyze the bot's performance.</a:t>
            </a:r>
          </a:p>
        </p:txBody>
      </p:sp>
      <p:sp>
        <p:nvSpPr>
          <p:cNvPr id="22" name="Subtitle 2"/>
          <p:cNvSpPr txBox="1">
            <a:spLocks/>
          </p:cNvSpPr>
          <p:nvPr/>
        </p:nvSpPr>
        <p:spPr>
          <a:xfrm>
            <a:off x="6519912" y="5450349"/>
            <a:ext cx="5867806"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Ensure security with two-factor authentication and the CORS mechanism for protecting users'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data are not served in an interactive manner.</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2"/>
          <p:cNvSpPr/>
          <p:nvPr/>
        </p:nvSpPr>
        <p:spPr>
          <a:xfrm rot="5400000">
            <a:off x="5951625" y="560947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5946130" y="474979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23910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animBg="1"/>
      <p:bldP spid="39" grpId="0" animBg="1"/>
      <p:bldP spid="40" grpId="0" animBg="1"/>
      <p:bldP spid="20" grpId="0"/>
      <p:bldP spid="21" grpId="0"/>
      <p:bldP spid="22" grpId="0"/>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xmlns=""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a16="http://schemas.microsoft.com/office/drawing/2014/main" xmlns=""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a16="http://schemas.microsoft.com/office/drawing/2014/main" xmlns=""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a16="http://schemas.microsoft.com/office/drawing/2014/main" xmlns=""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a16="http://schemas.microsoft.com/office/drawing/2014/main" xmlns=""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a16="http://schemas.microsoft.com/office/drawing/2014/main" xmlns=""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a16="http://schemas.microsoft.com/office/drawing/2014/main" xmlns=""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a16="http://schemas.microsoft.com/office/drawing/2014/main" xmlns=""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pic>
        <p:nvPicPr>
          <p:cNvPr id="76" name="Graphic 75" descr="Clipboard with solid fill">
            <a:extLst>
              <a:ext uri="{FF2B5EF4-FFF2-40B4-BE49-F238E27FC236}">
                <a16:creationId xmlns:a16="http://schemas.microsoft.com/office/drawing/2014/main" xmlns="" id="{06623457-6E12-44E8-94B7-9B927A12C13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rot="20403797">
            <a:off x="6705074" y="4223154"/>
            <a:ext cx="980799" cy="980799"/>
          </a:xfrm>
          <a:prstGeom prst="rect">
            <a:avLst/>
          </a:prstGeom>
          <a:scene3d>
            <a:camera prst="perspectiveRelaxedModerately" fov="3300000">
              <a:rot lat="19500000" lon="0" rev="0"/>
            </a:camera>
            <a:lightRig rig="threePt" dir="t"/>
          </a:scene3d>
        </p:spPr>
      </p:pic>
      <p:sp>
        <p:nvSpPr>
          <p:cNvPr id="82" name="TextBox 81">
            <a:extLst>
              <a:ext uri="{FF2B5EF4-FFF2-40B4-BE49-F238E27FC236}">
                <a16:creationId xmlns:a16="http://schemas.microsoft.com/office/drawing/2014/main" xmlns=""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a16="http://schemas.microsoft.com/office/drawing/2014/main" xmlns=""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a16="http://schemas.microsoft.com/office/drawing/2014/main" xmlns="" id="{5A71D4AA-A160-48C0-B694-FDC54AEB698F}"/>
              </a:ext>
            </a:extLst>
          </p:cNvPr>
          <p:cNvSpPr txBox="1"/>
          <p:nvPr/>
        </p:nvSpPr>
        <p:spPr>
          <a:xfrm rot="1378118">
            <a:off x="3413154" y="5376490"/>
            <a:ext cx="2478307" cy="461665"/>
          </a:xfrm>
          <a:prstGeom prst="rect">
            <a:avLst/>
          </a:prstGeom>
          <a:noFill/>
        </p:spPr>
        <p:txBody>
          <a:bodyPr wrap="none" rtlCol="0">
            <a:spAutoFit/>
          </a:bodyPr>
          <a:lstStyle/>
          <a:p>
            <a:r>
              <a:rPr lang="en-US" sz="2400" dirty="0" err="1" smtClean="0"/>
              <a:t>Usery</a:t>
            </a:r>
            <a:r>
              <a:rPr lang="en-US" sz="2400" dirty="0" smtClean="0"/>
              <a:t> Query Input</a:t>
            </a:r>
            <a:endParaRPr lang="pl-PL" sz="2400" dirty="0"/>
          </a:p>
        </p:txBody>
      </p:sp>
      <p:sp>
        <p:nvSpPr>
          <p:cNvPr id="85" name="TextBox 84">
            <a:extLst>
              <a:ext uri="{FF2B5EF4-FFF2-40B4-BE49-F238E27FC236}">
                <a16:creationId xmlns:a16="http://schemas.microsoft.com/office/drawing/2014/main" xmlns="" id="{B0CDE566-4DE6-452D-8A1D-7EB97CFE5AF9}"/>
              </a:ext>
            </a:extLst>
          </p:cNvPr>
          <p:cNvSpPr txBox="1"/>
          <p:nvPr/>
        </p:nvSpPr>
        <p:spPr>
          <a:xfrm rot="20133094">
            <a:off x="6411383" y="5374791"/>
            <a:ext cx="2416111" cy="461665"/>
          </a:xfrm>
          <a:prstGeom prst="rect">
            <a:avLst/>
          </a:prstGeom>
          <a:noFill/>
        </p:spPr>
        <p:txBody>
          <a:bodyPr wrap="none" rtlCol="0">
            <a:spAutoFit/>
          </a:bodyPr>
          <a:lstStyle/>
          <a:p>
            <a:r>
              <a:rPr lang="en-US" sz="2400" dirty="0" smtClean="0"/>
              <a:t>Intent Recognized</a:t>
            </a:r>
            <a:endParaRPr lang="pl-PL" sz="2400" dirty="0"/>
          </a:p>
        </p:txBody>
      </p:sp>
      <p:sp>
        <p:nvSpPr>
          <p:cNvPr id="86" name="TextBox 85">
            <a:extLst>
              <a:ext uri="{FF2B5EF4-FFF2-40B4-BE49-F238E27FC236}">
                <a16:creationId xmlns:a16="http://schemas.microsoft.com/office/drawing/2014/main" xmlns="" id="{1E59A011-9D8C-47C0-886B-98448D75225D}"/>
              </a:ext>
            </a:extLst>
          </p:cNvPr>
          <p:cNvSpPr txBox="1"/>
          <p:nvPr/>
        </p:nvSpPr>
        <p:spPr>
          <a:xfrm rot="17915522">
            <a:off x="8260053" y="3730365"/>
            <a:ext cx="2691736" cy="461665"/>
          </a:xfrm>
          <a:prstGeom prst="rect">
            <a:avLst/>
          </a:prstGeom>
          <a:noFill/>
        </p:spPr>
        <p:txBody>
          <a:bodyPr wrap="square" rtlCol="0">
            <a:spAutoFit/>
          </a:bodyPr>
          <a:lstStyle/>
          <a:p>
            <a:r>
              <a:rPr lang="en-US" sz="2400" dirty="0" smtClean="0"/>
              <a:t>Output decided</a:t>
            </a:r>
            <a:endParaRPr lang="pl-PL" sz="2400" dirty="0"/>
          </a:p>
        </p:txBody>
      </p:sp>
      <p:sp>
        <p:nvSpPr>
          <p:cNvPr id="87" name="TextBox 86">
            <a:extLst>
              <a:ext uri="{FF2B5EF4-FFF2-40B4-BE49-F238E27FC236}">
                <a16:creationId xmlns:a16="http://schemas.microsoft.com/office/drawing/2014/main" xmlns="" id="{008A5687-DC52-4979-9E5C-B5EA5E5351A9}"/>
              </a:ext>
            </a:extLst>
          </p:cNvPr>
          <p:cNvSpPr txBox="1"/>
          <p:nvPr/>
        </p:nvSpPr>
        <p:spPr>
          <a:xfrm rot="3426132">
            <a:off x="7869311" y="1470640"/>
            <a:ext cx="2643929" cy="461665"/>
          </a:xfrm>
          <a:prstGeom prst="rect">
            <a:avLst/>
          </a:prstGeom>
          <a:noFill/>
        </p:spPr>
        <p:txBody>
          <a:bodyPr wrap="none" rtlCol="0">
            <a:spAutoFit/>
          </a:bodyPr>
          <a:lstStyle/>
          <a:p>
            <a:r>
              <a:rPr lang="en-US" sz="2400" dirty="0" smtClean="0"/>
              <a:t>Logged to Database</a:t>
            </a:r>
            <a:endParaRPr lang="pl-PL" sz="2400" dirty="0"/>
          </a:p>
        </p:txBody>
      </p:sp>
      <p:sp>
        <p:nvSpPr>
          <p:cNvPr id="88" name="Oval 87">
            <a:extLst>
              <a:ext uri="{FF2B5EF4-FFF2-40B4-BE49-F238E27FC236}">
                <a16:creationId xmlns:a16="http://schemas.microsoft.com/office/drawing/2014/main" xmlns=""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a16="http://schemas.microsoft.com/office/drawing/2014/main" xmlns=""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a16="http://schemas.microsoft.com/office/drawing/2014/main" xmlns=""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a16="http://schemas.microsoft.com/office/drawing/2014/main" xmlns=""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nvGrpSpPr>
          <p:cNvPr id="31" name="Group 255"/>
          <p:cNvGrpSpPr/>
          <p:nvPr/>
        </p:nvGrpSpPr>
        <p:grpSpPr>
          <a:xfrm>
            <a:off x="4750053" y="4444947"/>
            <a:ext cx="497880" cy="348144"/>
            <a:chOff x="2968185" y="3257104"/>
            <a:chExt cx="285894" cy="199911"/>
          </a:xfrm>
          <a:solidFill>
            <a:schemeClr val="bg1"/>
          </a:solidFill>
        </p:grpSpPr>
        <p:sp>
          <p:nvSpPr>
            <p:cNvPr id="34" name="Freeform 30"/>
            <p:cNvSpPr>
              <a:spLocks/>
            </p:cNvSpPr>
            <p:nvPr/>
          </p:nvSpPr>
          <p:spPr bwMode="auto">
            <a:xfrm>
              <a:off x="2968185" y="3340938"/>
              <a:ext cx="285894" cy="116077"/>
            </a:xfrm>
            <a:custGeom>
              <a:avLst/>
              <a:gdLst/>
              <a:ahLst/>
              <a:cxnLst>
                <a:cxn ang="0">
                  <a:pos x="265" y="49"/>
                </a:cxn>
                <a:cxn ang="0">
                  <a:pos x="265" y="49"/>
                </a:cxn>
                <a:cxn ang="0">
                  <a:pos x="260" y="43"/>
                </a:cxn>
                <a:cxn ang="0">
                  <a:pos x="254" y="41"/>
                </a:cxn>
                <a:cxn ang="0">
                  <a:pos x="248" y="41"/>
                </a:cxn>
                <a:cxn ang="0">
                  <a:pos x="241" y="45"/>
                </a:cxn>
                <a:cxn ang="0">
                  <a:pos x="241" y="45"/>
                </a:cxn>
                <a:cxn ang="0">
                  <a:pos x="219" y="58"/>
                </a:cxn>
                <a:cxn ang="0">
                  <a:pos x="197" y="67"/>
                </a:cxn>
                <a:cxn ang="0">
                  <a:pos x="176" y="73"/>
                </a:cxn>
                <a:cxn ang="0">
                  <a:pos x="158" y="74"/>
                </a:cxn>
                <a:cxn ang="0">
                  <a:pos x="139" y="74"/>
                </a:cxn>
                <a:cxn ang="0">
                  <a:pos x="121" y="73"/>
                </a:cxn>
                <a:cxn ang="0">
                  <a:pos x="106" y="67"/>
                </a:cxn>
                <a:cxn ang="0">
                  <a:pos x="91" y="60"/>
                </a:cxn>
                <a:cxn ang="0">
                  <a:pos x="78" y="52"/>
                </a:cxn>
                <a:cxn ang="0">
                  <a:pos x="67" y="45"/>
                </a:cxn>
                <a:cxn ang="0">
                  <a:pos x="49" y="28"/>
                </a:cxn>
                <a:cxn ang="0">
                  <a:pos x="36" y="15"/>
                </a:cxn>
                <a:cxn ang="0">
                  <a:pos x="30" y="8"/>
                </a:cxn>
                <a:cxn ang="0">
                  <a:pos x="30" y="8"/>
                </a:cxn>
                <a:cxn ang="0">
                  <a:pos x="26" y="4"/>
                </a:cxn>
                <a:cxn ang="0">
                  <a:pos x="21" y="0"/>
                </a:cxn>
                <a:cxn ang="0">
                  <a:pos x="13" y="0"/>
                </a:cxn>
                <a:cxn ang="0">
                  <a:pos x="8" y="4"/>
                </a:cxn>
                <a:cxn ang="0">
                  <a:pos x="8" y="4"/>
                </a:cxn>
                <a:cxn ang="0">
                  <a:pos x="2" y="8"/>
                </a:cxn>
                <a:cxn ang="0">
                  <a:pos x="0" y="15"/>
                </a:cxn>
                <a:cxn ang="0">
                  <a:pos x="0" y="21"/>
                </a:cxn>
                <a:cxn ang="0">
                  <a:pos x="2" y="28"/>
                </a:cxn>
                <a:cxn ang="0">
                  <a:pos x="2" y="28"/>
                </a:cxn>
                <a:cxn ang="0">
                  <a:pos x="11" y="39"/>
                </a:cxn>
                <a:cxn ang="0">
                  <a:pos x="23" y="50"/>
                </a:cxn>
                <a:cxn ang="0">
                  <a:pos x="36" y="63"/>
                </a:cxn>
                <a:cxn ang="0">
                  <a:pos x="54" y="76"/>
                </a:cxn>
                <a:cxn ang="0">
                  <a:pos x="74" y="89"/>
                </a:cxn>
                <a:cxn ang="0">
                  <a:pos x="98" y="100"/>
                </a:cxn>
                <a:cxn ang="0">
                  <a:pos x="111" y="104"/>
                </a:cxn>
                <a:cxn ang="0">
                  <a:pos x="124" y="108"/>
                </a:cxn>
                <a:cxn ang="0">
                  <a:pos x="124" y="108"/>
                </a:cxn>
                <a:cxn ang="0">
                  <a:pos x="137" y="110"/>
                </a:cxn>
                <a:cxn ang="0">
                  <a:pos x="152" y="110"/>
                </a:cxn>
                <a:cxn ang="0">
                  <a:pos x="152" y="110"/>
                </a:cxn>
                <a:cxn ang="0">
                  <a:pos x="165" y="110"/>
                </a:cxn>
                <a:cxn ang="0">
                  <a:pos x="180" y="108"/>
                </a:cxn>
                <a:cxn ang="0">
                  <a:pos x="193" y="104"/>
                </a:cxn>
                <a:cxn ang="0">
                  <a:pos x="206" y="100"/>
                </a:cxn>
                <a:cxn ang="0">
                  <a:pos x="234" y="87"/>
                </a:cxn>
                <a:cxn ang="0">
                  <a:pos x="261" y="73"/>
                </a:cxn>
                <a:cxn ang="0">
                  <a:pos x="261" y="73"/>
                </a:cxn>
                <a:cxn ang="0">
                  <a:pos x="265" y="67"/>
                </a:cxn>
                <a:cxn ang="0">
                  <a:pos x="267" y="62"/>
                </a:cxn>
                <a:cxn ang="0">
                  <a:pos x="267" y="54"/>
                </a:cxn>
                <a:cxn ang="0">
                  <a:pos x="265" y="49"/>
                </a:cxn>
                <a:cxn ang="0">
                  <a:pos x="265" y="49"/>
                </a:cxn>
              </a:cxnLst>
              <a:rect l="0" t="0" r="r" b="b"/>
              <a:pathLst>
                <a:path w="267" h="110">
                  <a:moveTo>
                    <a:pt x="265" y="49"/>
                  </a:moveTo>
                  <a:lnTo>
                    <a:pt x="265" y="49"/>
                  </a:lnTo>
                  <a:lnTo>
                    <a:pt x="260" y="43"/>
                  </a:lnTo>
                  <a:lnTo>
                    <a:pt x="254" y="41"/>
                  </a:lnTo>
                  <a:lnTo>
                    <a:pt x="248" y="41"/>
                  </a:lnTo>
                  <a:lnTo>
                    <a:pt x="241" y="45"/>
                  </a:lnTo>
                  <a:lnTo>
                    <a:pt x="241" y="45"/>
                  </a:lnTo>
                  <a:lnTo>
                    <a:pt x="219" y="58"/>
                  </a:lnTo>
                  <a:lnTo>
                    <a:pt x="197" y="67"/>
                  </a:lnTo>
                  <a:lnTo>
                    <a:pt x="176" y="73"/>
                  </a:lnTo>
                  <a:lnTo>
                    <a:pt x="158" y="74"/>
                  </a:lnTo>
                  <a:lnTo>
                    <a:pt x="139" y="74"/>
                  </a:lnTo>
                  <a:lnTo>
                    <a:pt x="121" y="73"/>
                  </a:lnTo>
                  <a:lnTo>
                    <a:pt x="106" y="67"/>
                  </a:lnTo>
                  <a:lnTo>
                    <a:pt x="91" y="60"/>
                  </a:lnTo>
                  <a:lnTo>
                    <a:pt x="78" y="52"/>
                  </a:lnTo>
                  <a:lnTo>
                    <a:pt x="67" y="45"/>
                  </a:lnTo>
                  <a:lnTo>
                    <a:pt x="49" y="28"/>
                  </a:lnTo>
                  <a:lnTo>
                    <a:pt x="36" y="15"/>
                  </a:lnTo>
                  <a:lnTo>
                    <a:pt x="30" y="8"/>
                  </a:lnTo>
                  <a:lnTo>
                    <a:pt x="30" y="8"/>
                  </a:lnTo>
                  <a:lnTo>
                    <a:pt x="26" y="4"/>
                  </a:lnTo>
                  <a:lnTo>
                    <a:pt x="21" y="0"/>
                  </a:lnTo>
                  <a:lnTo>
                    <a:pt x="13" y="0"/>
                  </a:lnTo>
                  <a:lnTo>
                    <a:pt x="8" y="4"/>
                  </a:lnTo>
                  <a:lnTo>
                    <a:pt x="8" y="4"/>
                  </a:lnTo>
                  <a:lnTo>
                    <a:pt x="2" y="8"/>
                  </a:lnTo>
                  <a:lnTo>
                    <a:pt x="0" y="15"/>
                  </a:lnTo>
                  <a:lnTo>
                    <a:pt x="0" y="21"/>
                  </a:lnTo>
                  <a:lnTo>
                    <a:pt x="2" y="28"/>
                  </a:lnTo>
                  <a:lnTo>
                    <a:pt x="2" y="28"/>
                  </a:lnTo>
                  <a:lnTo>
                    <a:pt x="11" y="39"/>
                  </a:lnTo>
                  <a:lnTo>
                    <a:pt x="23" y="50"/>
                  </a:lnTo>
                  <a:lnTo>
                    <a:pt x="36" y="63"/>
                  </a:lnTo>
                  <a:lnTo>
                    <a:pt x="54" y="76"/>
                  </a:lnTo>
                  <a:lnTo>
                    <a:pt x="74" y="89"/>
                  </a:lnTo>
                  <a:lnTo>
                    <a:pt x="98" y="100"/>
                  </a:lnTo>
                  <a:lnTo>
                    <a:pt x="111" y="104"/>
                  </a:lnTo>
                  <a:lnTo>
                    <a:pt x="124" y="108"/>
                  </a:lnTo>
                  <a:lnTo>
                    <a:pt x="124" y="108"/>
                  </a:lnTo>
                  <a:lnTo>
                    <a:pt x="137" y="110"/>
                  </a:lnTo>
                  <a:lnTo>
                    <a:pt x="152" y="110"/>
                  </a:lnTo>
                  <a:lnTo>
                    <a:pt x="152" y="110"/>
                  </a:lnTo>
                  <a:lnTo>
                    <a:pt x="165" y="110"/>
                  </a:lnTo>
                  <a:lnTo>
                    <a:pt x="180" y="108"/>
                  </a:lnTo>
                  <a:lnTo>
                    <a:pt x="193" y="104"/>
                  </a:lnTo>
                  <a:lnTo>
                    <a:pt x="206" y="100"/>
                  </a:lnTo>
                  <a:lnTo>
                    <a:pt x="234" y="87"/>
                  </a:lnTo>
                  <a:lnTo>
                    <a:pt x="261" y="73"/>
                  </a:lnTo>
                  <a:lnTo>
                    <a:pt x="261" y="73"/>
                  </a:lnTo>
                  <a:lnTo>
                    <a:pt x="265" y="67"/>
                  </a:lnTo>
                  <a:lnTo>
                    <a:pt x="267" y="62"/>
                  </a:lnTo>
                  <a:lnTo>
                    <a:pt x="267" y="54"/>
                  </a:lnTo>
                  <a:lnTo>
                    <a:pt x="265" y="49"/>
                  </a:lnTo>
                  <a:lnTo>
                    <a:pt x="265"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5" name="Freeform 31"/>
            <p:cNvSpPr>
              <a:spLocks/>
            </p:cNvSpPr>
            <p:nvPr/>
          </p:nvSpPr>
          <p:spPr bwMode="auto">
            <a:xfrm>
              <a:off x="3146601" y="3276451"/>
              <a:ext cx="58039" cy="58039"/>
            </a:xfrm>
            <a:custGeom>
              <a:avLst/>
              <a:gdLst/>
              <a:ahLst/>
              <a:cxnLst>
                <a:cxn ang="0">
                  <a:pos x="26" y="54"/>
                </a:cxn>
                <a:cxn ang="0">
                  <a:pos x="26" y="54"/>
                </a:cxn>
                <a:cxn ang="0">
                  <a:pos x="37" y="52"/>
                </a:cxn>
                <a:cxn ang="0">
                  <a:pos x="44" y="46"/>
                </a:cxn>
                <a:cxn ang="0">
                  <a:pos x="52" y="37"/>
                </a:cxn>
                <a:cxn ang="0">
                  <a:pos x="54" y="28"/>
                </a:cxn>
                <a:cxn ang="0">
                  <a:pos x="54" y="28"/>
                </a:cxn>
                <a:cxn ang="0">
                  <a:pos x="52" y="17"/>
                </a:cxn>
                <a:cxn ang="0">
                  <a:pos x="44" y="8"/>
                </a:cxn>
                <a:cxn ang="0">
                  <a:pos x="37" y="2"/>
                </a:cxn>
                <a:cxn ang="0">
                  <a:pos x="26" y="0"/>
                </a:cxn>
                <a:cxn ang="0">
                  <a:pos x="26" y="0"/>
                </a:cxn>
                <a:cxn ang="0">
                  <a:pos x="17" y="2"/>
                </a:cxn>
                <a:cxn ang="0">
                  <a:pos x="7" y="8"/>
                </a:cxn>
                <a:cxn ang="0">
                  <a:pos x="2" y="17"/>
                </a:cxn>
                <a:cxn ang="0">
                  <a:pos x="0" y="28"/>
                </a:cxn>
                <a:cxn ang="0">
                  <a:pos x="0" y="28"/>
                </a:cxn>
                <a:cxn ang="0">
                  <a:pos x="2" y="37"/>
                </a:cxn>
                <a:cxn ang="0">
                  <a:pos x="7" y="46"/>
                </a:cxn>
                <a:cxn ang="0">
                  <a:pos x="17" y="52"/>
                </a:cxn>
                <a:cxn ang="0">
                  <a:pos x="26" y="54"/>
                </a:cxn>
                <a:cxn ang="0">
                  <a:pos x="26" y="54"/>
                </a:cxn>
              </a:cxnLst>
              <a:rect l="0" t="0" r="r" b="b"/>
              <a:pathLst>
                <a:path w="54" h="54">
                  <a:moveTo>
                    <a:pt x="26" y="54"/>
                  </a:moveTo>
                  <a:lnTo>
                    <a:pt x="26" y="54"/>
                  </a:lnTo>
                  <a:lnTo>
                    <a:pt x="37" y="52"/>
                  </a:lnTo>
                  <a:lnTo>
                    <a:pt x="44" y="46"/>
                  </a:lnTo>
                  <a:lnTo>
                    <a:pt x="52" y="37"/>
                  </a:lnTo>
                  <a:lnTo>
                    <a:pt x="54" y="28"/>
                  </a:lnTo>
                  <a:lnTo>
                    <a:pt x="54" y="28"/>
                  </a:lnTo>
                  <a:lnTo>
                    <a:pt x="52" y="17"/>
                  </a:lnTo>
                  <a:lnTo>
                    <a:pt x="44" y="8"/>
                  </a:lnTo>
                  <a:lnTo>
                    <a:pt x="37" y="2"/>
                  </a:lnTo>
                  <a:lnTo>
                    <a:pt x="26" y="0"/>
                  </a:lnTo>
                  <a:lnTo>
                    <a:pt x="26" y="0"/>
                  </a:lnTo>
                  <a:lnTo>
                    <a:pt x="17" y="2"/>
                  </a:lnTo>
                  <a:lnTo>
                    <a:pt x="7" y="8"/>
                  </a:lnTo>
                  <a:lnTo>
                    <a:pt x="2" y="17"/>
                  </a:lnTo>
                  <a:lnTo>
                    <a:pt x="0" y="28"/>
                  </a:lnTo>
                  <a:lnTo>
                    <a:pt x="0" y="28"/>
                  </a:lnTo>
                  <a:lnTo>
                    <a:pt x="2" y="37"/>
                  </a:lnTo>
                  <a:lnTo>
                    <a:pt x="7" y="46"/>
                  </a:lnTo>
                  <a:lnTo>
                    <a:pt x="17" y="52"/>
                  </a:lnTo>
                  <a:lnTo>
                    <a:pt x="26" y="54"/>
                  </a:lnTo>
                  <a:lnTo>
                    <a:pt x="26"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6" name="Freeform 32"/>
            <p:cNvSpPr>
              <a:spLocks/>
            </p:cNvSpPr>
            <p:nvPr/>
          </p:nvSpPr>
          <p:spPr bwMode="auto">
            <a:xfrm>
              <a:off x="3034823" y="3257104"/>
              <a:ext cx="58039" cy="58039"/>
            </a:xfrm>
            <a:custGeom>
              <a:avLst/>
              <a:gdLst/>
              <a:ahLst/>
              <a:cxnLst>
                <a:cxn ang="0">
                  <a:pos x="28" y="53"/>
                </a:cxn>
                <a:cxn ang="0">
                  <a:pos x="28" y="53"/>
                </a:cxn>
                <a:cxn ang="0">
                  <a:pos x="39" y="52"/>
                </a:cxn>
                <a:cxn ang="0">
                  <a:pos x="47" y="46"/>
                </a:cxn>
                <a:cxn ang="0">
                  <a:pos x="52" y="37"/>
                </a:cxn>
                <a:cxn ang="0">
                  <a:pos x="54" y="27"/>
                </a:cxn>
                <a:cxn ang="0">
                  <a:pos x="54" y="27"/>
                </a:cxn>
                <a:cxn ang="0">
                  <a:pos x="52" y="16"/>
                </a:cxn>
                <a:cxn ang="0">
                  <a:pos x="47" y="7"/>
                </a:cxn>
                <a:cxn ang="0">
                  <a:pos x="39" y="2"/>
                </a:cxn>
                <a:cxn ang="0">
                  <a:pos x="28" y="0"/>
                </a:cxn>
                <a:cxn ang="0">
                  <a:pos x="28" y="0"/>
                </a:cxn>
                <a:cxn ang="0">
                  <a:pos x="17" y="2"/>
                </a:cxn>
                <a:cxn ang="0">
                  <a:pos x="10" y="7"/>
                </a:cxn>
                <a:cxn ang="0">
                  <a:pos x="2" y="16"/>
                </a:cxn>
                <a:cxn ang="0">
                  <a:pos x="0" y="27"/>
                </a:cxn>
                <a:cxn ang="0">
                  <a:pos x="0" y="27"/>
                </a:cxn>
                <a:cxn ang="0">
                  <a:pos x="2" y="37"/>
                </a:cxn>
                <a:cxn ang="0">
                  <a:pos x="10" y="46"/>
                </a:cxn>
                <a:cxn ang="0">
                  <a:pos x="17" y="52"/>
                </a:cxn>
                <a:cxn ang="0">
                  <a:pos x="28" y="53"/>
                </a:cxn>
                <a:cxn ang="0">
                  <a:pos x="28" y="53"/>
                </a:cxn>
              </a:cxnLst>
              <a:rect l="0" t="0" r="r" b="b"/>
              <a:pathLst>
                <a:path w="54" h="53">
                  <a:moveTo>
                    <a:pt x="28" y="53"/>
                  </a:moveTo>
                  <a:lnTo>
                    <a:pt x="28" y="53"/>
                  </a:lnTo>
                  <a:lnTo>
                    <a:pt x="39" y="52"/>
                  </a:lnTo>
                  <a:lnTo>
                    <a:pt x="47" y="46"/>
                  </a:lnTo>
                  <a:lnTo>
                    <a:pt x="52" y="37"/>
                  </a:lnTo>
                  <a:lnTo>
                    <a:pt x="54" y="27"/>
                  </a:lnTo>
                  <a:lnTo>
                    <a:pt x="54" y="27"/>
                  </a:lnTo>
                  <a:lnTo>
                    <a:pt x="52" y="16"/>
                  </a:lnTo>
                  <a:lnTo>
                    <a:pt x="47" y="7"/>
                  </a:lnTo>
                  <a:lnTo>
                    <a:pt x="39" y="2"/>
                  </a:lnTo>
                  <a:lnTo>
                    <a:pt x="28" y="0"/>
                  </a:lnTo>
                  <a:lnTo>
                    <a:pt x="28" y="0"/>
                  </a:lnTo>
                  <a:lnTo>
                    <a:pt x="17" y="2"/>
                  </a:lnTo>
                  <a:lnTo>
                    <a:pt x="10" y="7"/>
                  </a:lnTo>
                  <a:lnTo>
                    <a:pt x="2" y="16"/>
                  </a:lnTo>
                  <a:lnTo>
                    <a:pt x="0" y="27"/>
                  </a:lnTo>
                  <a:lnTo>
                    <a:pt x="0" y="27"/>
                  </a:lnTo>
                  <a:lnTo>
                    <a:pt x="2" y="37"/>
                  </a:lnTo>
                  <a:lnTo>
                    <a:pt x="10" y="46"/>
                  </a:lnTo>
                  <a:lnTo>
                    <a:pt x="17" y="52"/>
                  </a:lnTo>
                  <a:lnTo>
                    <a:pt x="28" y="53"/>
                  </a:lnTo>
                  <a:lnTo>
                    <a:pt x="28" y="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grpSp>
      <p:sp>
        <p:nvSpPr>
          <p:cNvPr id="37" name="Freeform 52"/>
          <p:cNvSpPr>
            <a:spLocks noEditPoints="1"/>
          </p:cNvSpPr>
          <p:nvPr/>
        </p:nvSpPr>
        <p:spPr bwMode="auto">
          <a:xfrm rot="18134434">
            <a:off x="8395708" y="3242615"/>
            <a:ext cx="402584" cy="549800"/>
          </a:xfrm>
          <a:custGeom>
            <a:avLst/>
            <a:gdLst/>
            <a:ahLst/>
            <a:cxnLst>
              <a:cxn ang="0">
                <a:pos x="22" y="0"/>
              </a:cxn>
              <a:cxn ang="0">
                <a:pos x="2" y="13"/>
              </a:cxn>
              <a:cxn ang="0">
                <a:pos x="0" y="343"/>
              </a:cxn>
              <a:cxn ang="0">
                <a:pos x="13" y="363"/>
              </a:cxn>
              <a:cxn ang="0">
                <a:pos x="247" y="364"/>
              </a:cxn>
              <a:cxn ang="0">
                <a:pos x="269" y="352"/>
              </a:cxn>
              <a:cxn ang="0">
                <a:pos x="205" y="0"/>
              </a:cxn>
              <a:cxn ang="0">
                <a:pos x="211" y="63"/>
              </a:cxn>
              <a:cxn ang="0">
                <a:pos x="251" y="343"/>
              </a:cxn>
              <a:cxn ang="0">
                <a:pos x="22" y="346"/>
              </a:cxn>
              <a:cxn ang="0">
                <a:pos x="19" y="343"/>
              </a:cxn>
              <a:cxn ang="0">
                <a:pos x="20" y="20"/>
              </a:cxn>
              <a:cxn ang="0">
                <a:pos x="193" y="72"/>
              </a:cxn>
              <a:cxn ang="0">
                <a:pos x="194" y="80"/>
              </a:cxn>
              <a:cxn ang="0">
                <a:pos x="251" y="82"/>
              </a:cxn>
              <a:cxn ang="0">
                <a:pos x="211" y="100"/>
              </a:cxn>
              <a:cxn ang="0">
                <a:pos x="216" y="101"/>
              </a:cxn>
              <a:cxn ang="0">
                <a:pos x="218" y="107"/>
              </a:cxn>
              <a:cxn ang="0">
                <a:pos x="214" y="112"/>
              </a:cxn>
              <a:cxn ang="0">
                <a:pos x="51" y="114"/>
              </a:cxn>
              <a:cxn ang="0">
                <a:pos x="46" y="109"/>
              </a:cxn>
              <a:cxn ang="0">
                <a:pos x="46" y="103"/>
              </a:cxn>
              <a:cxn ang="0">
                <a:pos x="51" y="100"/>
              </a:cxn>
              <a:cxn ang="0">
                <a:pos x="218" y="154"/>
              </a:cxn>
              <a:cxn ang="0">
                <a:pos x="214" y="161"/>
              </a:cxn>
              <a:cxn ang="0">
                <a:pos x="51" y="161"/>
              </a:cxn>
              <a:cxn ang="0">
                <a:pos x="46" y="156"/>
              </a:cxn>
              <a:cxn ang="0">
                <a:pos x="46" y="150"/>
              </a:cxn>
              <a:cxn ang="0">
                <a:pos x="51" y="147"/>
              </a:cxn>
              <a:cxn ang="0">
                <a:pos x="214" y="147"/>
              </a:cxn>
              <a:cxn ang="0">
                <a:pos x="218" y="154"/>
              </a:cxn>
              <a:cxn ang="0">
                <a:pos x="218" y="199"/>
              </a:cxn>
              <a:cxn ang="0">
                <a:pos x="214" y="207"/>
              </a:cxn>
              <a:cxn ang="0">
                <a:pos x="51" y="207"/>
              </a:cxn>
              <a:cxn ang="0">
                <a:pos x="46" y="203"/>
              </a:cxn>
              <a:cxn ang="0">
                <a:pos x="46" y="198"/>
              </a:cxn>
              <a:cxn ang="0">
                <a:pos x="51" y="192"/>
              </a:cxn>
              <a:cxn ang="0">
                <a:pos x="214" y="194"/>
              </a:cxn>
              <a:cxn ang="0">
                <a:pos x="218" y="199"/>
              </a:cxn>
              <a:cxn ang="0">
                <a:pos x="218" y="247"/>
              </a:cxn>
              <a:cxn ang="0">
                <a:pos x="214" y="252"/>
              </a:cxn>
              <a:cxn ang="0">
                <a:pos x="51" y="254"/>
              </a:cxn>
              <a:cxn ang="0">
                <a:pos x="46" y="248"/>
              </a:cxn>
              <a:cxn ang="0">
                <a:pos x="46" y="243"/>
              </a:cxn>
              <a:cxn ang="0">
                <a:pos x="51" y="239"/>
              </a:cxn>
              <a:cxn ang="0">
                <a:pos x="214" y="239"/>
              </a:cxn>
              <a:cxn ang="0">
                <a:pos x="218" y="247"/>
              </a:cxn>
            </a:cxnLst>
            <a:rect l="0" t="0"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38" name="Group 37"/>
          <p:cNvGrpSpPr/>
          <p:nvPr/>
        </p:nvGrpSpPr>
        <p:grpSpPr>
          <a:xfrm>
            <a:off x="8055399" y="1603761"/>
            <a:ext cx="457199" cy="488068"/>
            <a:chOff x="9079439" y="89225"/>
            <a:chExt cx="457199" cy="488068"/>
          </a:xfrm>
          <a:solidFill>
            <a:schemeClr val="bg1"/>
          </a:solidFill>
        </p:grpSpPr>
        <p:sp>
          <p:nvSpPr>
            <p:cNvPr id="39" name="AutoShape 78"/>
            <p:cNvSpPr>
              <a:spLocks/>
            </p:cNvSpPr>
            <p:nvPr/>
          </p:nvSpPr>
          <p:spPr bwMode="auto">
            <a:xfrm>
              <a:off x="9079439" y="89225"/>
              <a:ext cx="457199"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79"/>
            <p:cNvSpPr>
              <a:spLocks/>
            </p:cNvSpPr>
            <p:nvPr/>
          </p:nvSpPr>
          <p:spPr bwMode="auto">
            <a:xfrm>
              <a:off x="9140343" y="150127"/>
              <a:ext cx="335391" cy="3053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80"/>
            <p:cNvSpPr>
              <a:spLocks/>
            </p:cNvSpPr>
            <p:nvPr/>
          </p:nvSpPr>
          <p:spPr bwMode="auto">
            <a:xfrm>
              <a:off x="9323052" y="196014"/>
              <a:ext cx="91773" cy="91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a16="http://schemas.microsoft.com/office/drawing/2014/main" xmlns=""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spTree>
    <p:extLst>
      <p:ext uri="{BB962C8B-B14F-4D97-AF65-F5344CB8AC3E}">
        <p14:creationId xmlns:p14="http://schemas.microsoft.com/office/powerpoint/2010/main" val="10661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1000"/>
              </a:schemeClr>
            </a:gs>
            <a:gs pos="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sp>
        <p:nvSpPr>
          <p:cNvPr id="4" name="Right Triangle 3"/>
          <p:cNvSpPr/>
          <p:nvPr/>
        </p:nvSpPr>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12192000 h 12192000"/>
              <a:gd name="connsiteX3" fmla="*/ 0 w 6858000"/>
              <a:gd name="connsiteY3"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2192000">
                <a:moveTo>
                  <a:pt x="0" y="12192000"/>
                </a:moveTo>
                <a:lnTo>
                  <a:pt x="0" y="0"/>
                </a:lnTo>
                <a:cubicBezTo>
                  <a:pt x="1790700" y="2552700"/>
                  <a:pt x="1428750" y="1733550"/>
                  <a:pt x="3257550" y="5715000"/>
                </a:cubicBezTo>
                <a:cubicBezTo>
                  <a:pt x="5734050" y="11550650"/>
                  <a:pt x="4953000" y="9251950"/>
                  <a:pt x="6858000" y="12192000"/>
                </a:cubicBezTo>
                <a:lnTo>
                  <a:pt x="0" y="12192000"/>
                </a:ln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461077" y="187407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3</a:t>
            </a:r>
          </a:p>
        </p:txBody>
      </p:sp>
      <p:sp>
        <p:nvSpPr>
          <p:cNvPr id="6" name="Subtitle 2"/>
          <p:cNvSpPr txBox="1">
            <a:spLocks/>
          </p:cNvSpPr>
          <p:nvPr/>
        </p:nvSpPr>
        <p:spPr>
          <a:xfrm>
            <a:off x="1989397" y="2448341"/>
            <a:ext cx="345769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The predicted intent will be matched with given set of answers in </a:t>
            </a:r>
            <a:r>
              <a:rPr lang="en-US" sz="1600" dirty="0" err="1" smtClean="0">
                <a:solidFill>
                  <a:srgbClr val="629AB8"/>
                </a:solidFill>
                <a:latin typeface="Open Sans" panose="020B0606030504020204" pitchFamily="34" charset="0"/>
                <a:ea typeface="Open Sans" panose="020B0606030504020204" pitchFamily="34" charset="0"/>
                <a:cs typeface="Open Sans" panose="020B0606030504020204" pitchFamily="34" charset="0"/>
              </a:rPr>
              <a:t>output.json</a:t>
            </a:r>
            <a:endPar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p:cNvSpPr txBox="1">
            <a:spLocks/>
          </p:cNvSpPr>
          <p:nvPr/>
        </p:nvSpPr>
        <p:spPr>
          <a:xfrm>
            <a:off x="6204527" y="35642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1</a:t>
            </a:r>
          </a:p>
        </p:txBody>
      </p:sp>
      <p:sp>
        <p:nvSpPr>
          <p:cNvPr id="8" name="Subtitle 2"/>
          <p:cNvSpPr txBox="1">
            <a:spLocks/>
          </p:cNvSpPr>
          <p:nvPr/>
        </p:nvSpPr>
        <p:spPr>
          <a:xfrm>
            <a:off x="6204527" y="854403"/>
            <a:ext cx="351166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C</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hat </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with </a:t>
            </a:r>
            <a:r>
              <a:rPr lang="en-US" sz="1800" dirty="0" err="1" smtClean="0">
                <a:solidFill>
                  <a:srgbClr val="629AB8"/>
                </a:solidFill>
                <a:latin typeface="Open Sans" panose="020B0606030504020204" pitchFamily="34" charset="0"/>
                <a:ea typeface="Open Sans" panose="020B0606030504020204" pitchFamily="34" charset="0"/>
                <a:cs typeface="Open Sans" panose="020B0606030504020204" pitchFamily="34" charset="0"/>
              </a:rPr>
              <a:t>VITFAQAssist</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 Bot</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
            </a:r>
            <a:b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b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sharing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your query.</a:t>
            </a:r>
            <a:endPar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p:cNvSpPr txBox="1">
            <a:spLocks/>
          </p:cNvSpPr>
          <p:nvPr/>
        </p:nvSpPr>
        <p:spPr>
          <a:xfrm>
            <a:off x="1852813" y="5275241"/>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4</a:t>
            </a:r>
          </a:p>
        </p:txBody>
      </p:sp>
      <p:sp>
        <p:nvSpPr>
          <p:cNvPr id="10" name="Subtitle 2"/>
          <p:cNvSpPr txBox="1">
            <a:spLocks/>
          </p:cNvSpPr>
          <p:nvPr/>
        </p:nvSpPr>
        <p:spPr>
          <a:xfrm>
            <a:off x="2553626" y="5852928"/>
            <a:ext cx="318654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One of the output for the intent will be chosen and will be sent as reply to the user query</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p:nvSpPr>
        <p:spPr>
          <a:xfrm>
            <a:off x="6576086" y="3170513"/>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2</a:t>
            </a:r>
          </a:p>
        </p:txBody>
      </p:sp>
      <p:sp>
        <p:nvSpPr>
          <p:cNvPr id="12" name="Subtitle 2"/>
          <p:cNvSpPr txBox="1">
            <a:spLocks/>
          </p:cNvSpPr>
          <p:nvPr/>
        </p:nvSpPr>
        <p:spPr>
          <a:xfrm>
            <a:off x="6914285" y="3782617"/>
            <a:ext cx="376235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Automated bot will tokenize the user-input and predict the intent using </a:t>
            </a:r>
            <a:r>
              <a:rPr lang="en-US" sz="1600" dirty="0" err="1"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pytorch</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&amp; </a:t>
            </a:r>
            <a:r>
              <a:rPr lang="en-US" sz="1600" dirty="0" err="1"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tensorflow</a:t>
            </a: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17"/>
          <p:cNvGrpSpPr/>
          <p:nvPr/>
        </p:nvGrpSpPr>
        <p:grpSpPr>
          <a:xfrm>
            <a:off x="9524018" y="941245"/>
            <a:ext cx="1049714" cy="1049714"/>
            <a:chOff x="9524018" y="941245"/>
            <a:chExt cx="1049714" cy="1049714"/>
          </a:xfrm>
        </p:grpSpPr>
        <p:sp>
          <p:nvSpPr>
            <p:cNvPr id="16" name="Oval 15"/>
            <p:cNvSpPr/>
            <p:nvPr/>
          </p:nvSpPr>
          <p:spPr>
            <a:xfrm>
              <a:off x="9524018" y="941245"/>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768846" y="1184630"/>
              <a:ext cx="571494" cy="571494"/>
              <a:chOff x="4117831" y="1071199"/>
              <a:chExt cx="488067" cy="488067"/>
            </a:xfrm>
            <a:solidFill>
              <a:srgbClr val="2C3440"/>
            </a:solidFill>
          </p:grpSpPr>
          <p:sp>
            <p:nvSpPr>
              <p:cNvPr id="22" name="AutoShape 123"/>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3" name="AutoShape 124"/>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4" name="AutoShape 125"/>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7" name="Group 16"/>
          <p:cNvGrpSpPr/>
          <p:nvPr/>
        </p:nvGrpSpPr>
        <p:grpSpPr>
          <a:xfrm>
            <a:off x="6944822" y="2252698"/>
            <a:ext cx="1049714" cy="1049714"/>
            <a:chOff x="6944822" y="2252698"/>
            <a:chExt cx="1049714" cy="1049714"/>
          </a:xfrm>
        </p:grpSpPr>
        <p:sp>
          <p:nvSpPr>
            <p:cNvPr id="15" name="Oval 14"/>
            <p:cNvSpPr/>
            <p:nvPr/>
          </p:nvSpPr>
          <p:spPr>
            <a:xfrm>
              <a:off x="6944822" y="2252698"/>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7192113" y="2506981"/>
              <a:ext cx="565874" cy="566840"/>
              <a:chOff x="9064419" y="3019297"/>
              <a:chExt cx="488068" cy="488901"/>
            </a:xfrm>
            <a:solidFill>
              <a:srgbClr val="2C3440"/>
            </a:solidFill>
          </p:grpSpPr>
          <p:sp>
            <p:nvSpPr>
              <p:cNvPr id="26" name="AutoShape 7"/>
              <p:cNvSpPr>
                <a:spLocks/>
              </p:cNvSpPr>
              <p:nvPr/>
            </p:nvSpPr>
            <p:spPr bwMode="auto">
              <a:xfrm>
                <a:off x="9064419" y="3019297"/>
                <a:ext cx="488068" cy="488901"/>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7" name="AutoShape 8"/>
              <p:cNvSpPr>
                <a:spLocks/>
              </p:cNvSpPr>
              <p:nvPr/>
            </p:nvSpPr>
            <p:spPr bwMode="auto">
              <a:xfrm>
                <a:off x="9277999" y="3232880"/>
                <a:ext cx="60904" cy="6090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8" name="AutoShape 9"/>
              <p:cNvSpPr>
                <a:spLocks/>
              </p:cNvSpPr>
              <p:nvPr/>
            </p:nvSpPr>
            <p:spPr bwMode="auto">
              <a:xfrm>
                <a:off x="9216261" y="3171975"/>
                <a:ext cx="183547" cy="18354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9" name="AutoShape 10"/>
              <p:cNvSpPr>
                <a:spLocks/>
              </p:cNvSpPr>
              <p:nvPr/>
            </p:nvSpPr>
            <p:spPr bwMode="auto">
              <a:xfrm>
                <a:off x="9338907" y="3293783"/>
                <a:ext cx="75921" cy="78424"/>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1"/>
              <p:cNvSpPr>
                <a:spLocks/>
              </p:cNvSpPr>
              <p:nvPr/>
            </p:nvSpPr>
            <p:spPr bwMode="auto">
              <a:xfrm>
                <a:off x="9368938" y="3324654"/>
                <a:ext cx="109293" cy="111796"/>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1" name="AutoShape 12"/>
              <p:cNvSpPr>
                <a:spLocks/>
              </p:cNvSpPr>
              <p:nvPr/>
            </p:nvSpPr>
            <p:spPr bwMode="auto">
              <a:xfrm>
                <a:off x="9353921" y="3309636"/>
                <a:ext cx="92608" cy="94276"/>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2" name="AutoShape 13"/>
              <p:cNvSpPr>
                <a:spLocks/>
              </p:cNvSpPr>
              <p:nvPr/>
            </p:nvSpPr>
            <p:spPr bwMode="auto">
              <a:xfrm>
                <a:off x="9201247" y="3156958"/>
                <a:ext cx="76756" cy="7758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3" name="AutoShape 14"/>
              <p:cNvSpPr>
                <a:spLocks/>
              </p:cNvSpPr>
              <p:nvPr/>
            </p:nvSpPr>
            <p:spPr bwMode="auto">
              <a:xfrm>
                <a:off x="9140340" y="3096052"/>
                <a:ext cx="109293" cy="110963"/>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4" name="AutoShape 15"/>
              <p:cNvSpPr>
                <a:spLocks/>
              </p:cNvSpPr>
              <p:nvPr/>
            </p:nvSpPr>
            <p:spPr bwMode="auto">
              <a:xfrm>
                <a:off x="9171209" y="3126089"/>
                <a:ext cx="92608" cy="951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3" name="Group 2"/>
          <p:cNvGrpSpPr/>
          <p:nvPr/>
        </p:nvGrpSpPr>
        <p:grpSpPr>
          <a:xfrm>
            <a:off x="4397375" y="3257760"/>
            <a:ext cx="1049714" cy="1049714"/>
            <a:chOff x="4397375" y="3257760"/>
            <a:chExt cx="1049714" cy="1049714"/>
          </a:xfrm>
        </p:grpSpPr>
        <p:sp>
          <p:nvSpPr>
            <p:cNvPr id="14" name="Oval 13"/>
            <p:cNvSpPr/>
            <p:nvPr/>
          </p:nvSpPr>
          <p:spPr>
            <a:xfrm>
              <a:off x="4397375" y="3257760"/>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686456" y="3543733"/>
              <a:ext cx="488901" cy="488067"/>
              <a:chOff x="2164728" y="1071199"/>
              <a:chExt cx="488901" cy="488067"/>
            </a:xfrm>
            <a:solidFill>
              <a:srgbClr val="2C3440"/>
            </a:solidFill>
          </p:grpSpPr>
          <p:sp>
            <p:nvSpPr>
              <p:cNvPr id="36"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7"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 name="Group 1"/>
          <p:cNvGrpSpPr/>
          <p:nvPr/>
        </p:nvGrpSpPr>
        <p:grpSpPr>
          <a:xfrm>
            <a:off x="2038350" y="4424333"/>
            <a:ext cx="1049714" cy="1049714"/>
            <a:chOff x="2038350" y="4424333"/>
            <a:chExt cx="1049714" cy="1049714"/>
          </a:xfrm>
        </p:grpSpPr>
        <p:sp>
          <p:nvSpPr>
            <p:cNvPr id="13" name="Oval 12"/>
            <p:cNvSpPr/>
            <p:nvPr/>
          </p:nvSpPr>
          <p:spPr>
            <a:xfrm>
              <a:off x="2038350" y="4424333"/>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2368427" y="4692218"/>
              <a:ext cx="427164" cy="488067"/>
              <a:chOff x="9094456" y="1066192"/>
              <a:chExt cx="427164" cy="488067"/>
            </a:xfrm>
            <a:solidFill>
              <a:srgbClr val="2C3440"/>
            </a:solidFill>
          </p:grpSpPr>
          <p:sp>
            <p:nvSpPr>
              <p:cNvPr id="39" name="AutoShape 48"/>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49"/>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50"/>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2" name="AutoShape 51"/>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3332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5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childTnLst>
                                </p:cTn>
                              </p:par>
                              <p:par>
                                <p:cTn id="24" presetID="26" presetClass="emph" presetSubtype="0" fill="hold" nodeType="withEffect">
                                  <p:stCondLst>
                                    <p:cond delay="50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par>
                                <p:cTn id="39" presetID="26" presetClass="emph" presetSubtype="0" fill="hold" nodeType="withEffect">
                                  <p:stCondLst>
                                    <p:cond delay="500"/>
                                  </p:stCondLst>
                                  <p:childTnLst>
                                    <p:animEffect transition="out" filter="fade">
                                      <p:cBhvr>
                                        <p:cTn id="40" dur="500" tmFilter="0, 0; .2, .5; .8, .5; 1, 0"/>
                                        <p:tgtEl>
                                          <p:spTgt spid="3"/>
                                        </p:tgtEl>
                                      </p:cBhvr>
                                    </p:animEffect>
                                    <p:animScale>
                                      <p:cBhvr>
                                        <p:cTn id="41" dur="250" autoRev="1" fill="hold"/>
                                        <p:tgtEl>
                                          <p:spTgt spid="3"/>
                                        </p:tgtEl>
                                      </p:cBhvr>
                                      <p:by x="105000" y="105000"/>
                                    </p:animScale>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5250"/>
                            </p:stCondLst>
                            <p:childTnLst>
                              <p:par>
                                <p:cTn id="50" presetID="23" presetClass="entr" presetSubtype="16"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childTnLst>
                                </p:cTn>
                              </p:par>
                              <p:par>
                                <p:cTn id="54" presetID="26" presetClass="emph" presetSubtype="0" fill="hold" nodeType="withEffect">
                                  <p:stCondLst>
                                    <p:cond delay="500"/>
                                  </p:stCondLst>
                                  <p:childTnLst>
                                    <p:animEffect transition="out" filter="fade">
                                      <p:cBhvr>
                                        <p:cTn id="55" dur="500" tmFilter="0, 0; .2, .5; .8, .5; 1, 0"/>
                                        <p:tgtEl>
                                          <p:spTgt spid="2"/>
                                        </p:tgtEl>
                                      </p:cBhvr>
                                    </p:animEffect>
                                    <p:animScale>
                                      <p:cBhvr>
                                        <p:cTn id="56" dur="250" autoRev="1" fill="hold"/>
                                        <p:tgtEl>
                                          <p:spTgt spid="2"/>
                                        </p:tgtEl>
                                      </p:cBhvr>
                                      <p:by x="105000" y="105000"/>
                                    </p:animScale>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Rectangle: Rounded Corners 3"/>
          <p:cNvSpPr/>
          <p:nvPr/>
        </p:nvSpPr>
        <p:spPr>
          <a:xfrm>
            <a:off x="671047" y="2577533"/>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Main Page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 name="Diamond 4"/>
          <p:cNvSpPr/>
          <p:nvPr/>
        </p:nvSpPr>
        <p:spPr>
          <a:xfrm>
            <a:off x="3121454" y="15722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FAQ</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21" name="TextBox 20"/>
          <p:cNvSpPr txBox="1"/>
          <p:nvPr/>
        </p:nvSpPr>
        <p:spPr>
          <a:xfrm>
            <a:off x="4116816" y="3240855"/>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No</a:t>
            </a:r>
          </a:p>
        </p:txBody>
      </p:sp>
      <p:cxnSp>
        <p:nvCxnSpPr>
          <p:cNvPr id="28" name="Straight Arrow Connector 27"/>
          <p:cNvCxnSpPr>
            <a:cxnSpLocks/>
            <a:endCxn id="5" idx="1"/>
          </p:cNvCxnSpPr>
          <p:nvPr/>
        </p:nvCxnSpPr>
        <p:spPr>
          <a:xfrm flipV="1">
            <a:off x="2002486" y="2124710"/>
            <a:ext cx="1118968" cy="84334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3120510" y="31089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History</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of FAQ</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0" name="TextBox 39"/>
          <p:cNvSpPr txBox="1"/>
          <p:nvPr/>
        </p:nvSpPr>
        <p:spPr>
          <a:xfrm>
            <a:off x="4116816" y="5117733"/>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Yes</a:t>
            </a:r>
          </a:p>
        </p:txBody>
      </p:sp>
      <p:sp>
        <p:nvSpPr>
          <p:cNvPr id="44" name="Rectangle: Rounded Corners 43"/>
          <p:cNvSpPr/>
          <p:nvPr/>
        </p:nvSpPr>
        <p:spPr>
          <a:xfrm>
            <a:off x="3267556" y="603830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Log Off</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47" name="Straight Arrow Connector 46"/>
          <p:cNvCxnSpPr>
            <a:cxnSpLocks/>
            <a:stCxn id="39" idx="3"/>
            <a:endCxn id="49" idx="1"/>
          </p:cNvCxnSpPr>
          <p:nvPr/>
        </p:nvCxnSpPr>
        <p:spPr>
          <a:xfrm>
            <a:off x="5111235" y="3661410"/>
            <a:ext cx="1431368" cy="238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p:cNvSpPr/>
          <p:nvPr/>
        </p:nvSpPr>
        <p:spPr>
          <a:xfrm>
            <a:off x="6542603" y="3281408"/>
            <a:ext cx="1378705" cy="123751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Fetch from Database</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56" name="Straight Arrow Connector 55"/>
          <p:cNvCxnSpPr>
            <a:cxnSpLocks/>
            <a:stCxn id="45" idx="3"/>
            <a:endCxn id="59" idx="1"/>
          </p:cNvCxnSpPr>
          <p:nvPr/>
        </p:nvCxnSpPr>
        <p:spPr>
          <a:xfrm flipV="1">
            <a:off x="7921307" y="3579409"/>
            <a:ext cx="2072062" cy="2023664"/>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p:cNvSpPr/>
          <p:nvPr/>
        </p:nvSpPr>
        <p:spPr>
          <a:xfrm>
            <a:off x="9993369" y="2960649"/>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Automatically get’s updated to database</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66" name="Straight Arrow Connector 65"/>
          <p:cNvCxnSpPr>
            <a:cxnSpLocks/>
            <a:endCxn id="41" idx="1"/>
          </p:cNvCxnSpPr>
          <p:nvPr/>
        </p:nvCxnSpPr>
        <p:spPr>
          <a:xfrm>
            <a:off x="5112179" y="2124710"/>
            <a:ext cx="1289260" cy="12491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sp>
        <p:nvSpPr>
          <p:cNvPr id="33" name="Diamond 32"/>
          <p:cNvSpPr/>
          <p:nvPr/>
        </p:nvSpPr>
        <p:spPr>
          <a:xfrm>
            <a:off x="3114211" y="194715"/>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Greetings</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34" name="Diamond 33"/>
          <p:cNvSpPr/>
          <p:nvPr/>
        </p:nvSpPr>
        <p:spPr>
          <a:xfrm>
            <a:off x="3134154" y="46202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User Feedback</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Arrow Connector 36"/>
          <p:cNvCxnSpPr>
            <a:cxnSpLocks/>
            <a:stCxn id="4" idx="3"/>
            <a:endCxn id="34" idx="1"/>
          </p:cNvCxnSpPr>
          <p:nvPr/>
        </p:nvCxnSpPr>
        <p:spPr>
          <a:xfrm>
            <a:off x="1962333" y="2968058"/>
            <a:ext cx="1171821" cy="22046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2002486" y="2968058"/>
            <a:ext cx="1111725" cy="702276"/>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4" idx="3"/>
            <a:endCxn id="33" idx="1"/>
          </p:cNvCxnSpPr>
          <p:nvPr/>
        </p:nvCxnSpPr>
        <p:spPr>
          <a:xfrm flipV="1">
            <a:off x="1962333" y="747165"/>
            <a:ext cx="1151878" cy="222089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1316690" y="6367504"/>
            <a:ext cx="195086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endCxn id="4" idx="2"/>
          </p:cNvCxnSpPr>
          <p:nvPr/>
        </p:nvCxnSpPr>
        <p:spPr>
          <a:xfrm flipV="1">
            <a:off x="1316690" y="3358583"/>
            <a:ext cx="0" cy="3008922"/>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80" name="Rectangle: Rounded Corners 3"/>
          <p:cNvSpPr/>
          <p:nvPr/>
        </p:nvSpPr>
        <p:spPr>
          <a:xfrm rot="16200000">
            <a:off x="-478916" y="2634166"/>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Initialize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3" name="Straight Connector 82"/>
          <p:cNvCxnSpPr>
            <a:cxnSpLocks/>
            <a:stCxn id="80" idx="3"/>
          </p:cNvCxnSpPr>
          <p:nvPr/>
        </p:nvCxnSpPr>
        <p:spPr>
          <a:xfrm flipV="1">
            <a:off x="166727" y="1353185"/>
            <a:ext cx="0" cy="1025863"/>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86" name="Rectangle: Rounded Corners 43"/>
          <p:cNvSpPr/>
          <p:nvPr/>
        </p:nvSpPr>
        <p:spPr>
          <a:xfrm>
            <a:off x="-109498" y="63331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OTP Sent + Verified</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7" name="Straight Arrow Connector 86"/>
          <p:cNvCxnSpPr>
            <a:cxnSpLocks/>
          </p:cNvCxnSpPr>
          <p:nvPr/>
        </p:nvCxnSpPr>
        <p:spPr>
          <a:xfrm>
            <a:off x="1316690" y="1291720"/>
            <a:ext cx="0" cy="12520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80" idx="3"/>
          </p:cNvCxnSpPr>
          <p:nvPr/>
        </p:nvCxnSpPr>
        <p:spPr>
          <a:xfrm flipV="1">
            <a:off x="166727" y="1353185"/>
            <a:ext cx="0" cy="102586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cxnSpLocks/>
          </p:cNvCxnSpPr>
          <p:nvPr/>
        </p:nvCxnSpPr>
        <p:spPr>
          <a:xfrm>
            <a:off x="5112178" y="5166505"/>
            <a:ext cx="1430424" cy="436567"/>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49" idx="3"/>
          </p:cNvCxnSpPr>
          <p:nvPr/>
        </p:nvCxnSpPr>
        <p:spPr>
          <a:xfrm flipV="1">
            <a:off x="7921308" y="3579409"/>
            <a:ext cx="2072061" cy="32075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41" idx="3"/>
          </p:cNvCxnSpPr>
          <p:nvPr/>
        </p:nvCxnSpPr>
        <p:spPr>
          <a:xfrm>
            <a:off x="7780144" y="2249621"/>
            <a:ext cx="2213225" cy="132978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endCxn id="5" idx="0"/>
          </p:cNvCxnSpPr>
          <p:nvPr/>
        </p:nvCxnSpPr>
        <p:spPr>
          <a:xfrm flipH="1">
            <a:off x="4116817" y="1292860"/>
            <a:ext cx="12700" cy="27940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58"/>
          <p:cNvSpPr/>
          <p:nvPr/>
        </p:nvSpPr>
        <p:spPr>
          <a:xfrm>
            <a:off x="6401439" y="1630861"/>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Send Email to admin</a:t>
            </a:r>
          </a:p>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Instantly</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45" name="Rectangle: Rounded Corners 58"/>
          <p:cNvSpPr/>
          <p:nvPr/>
        </p:nvSpPr>
        <p:spPr>
          <a:xfrm>
            <a:off x="6542602" y="4984313"/>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Send Email to admin</a:t>
            </a:r>
          </a:p>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Instantly</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6521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pic>
        <p:nvPicPr>
          <p:cNvPr id="9" name="Picture 8"/>
          <p:cNvPicPr/>
          <p:nvPr/>
        </p:nvPicPr>
        <p:blipFill>
          <a:blip r:embed="rId2"/>
          <a:stretch>
            <a:fillRect/>
          </a:stretch>
        </p:blipFill>
        <p:spPr>
          <a:xfrm>
            <a:off x="1635086" y="943276"/>
            <a:ext cx="8698029" cy="5855635"/>
          </a:xfrm>
          <a:prstGeom prst="rect">
            <a:avLst/>
          </a:prstGeom>
        </p:spPr>
      </p:pic>
      <p:sp>
        <p:nvSpPr>
          <p:cNvPr id="8" name="Rounded Rectangle 7"/>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ARCHITECTURE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0" name="Rounded Rectangle 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Rectangle 3"/>
          <p:cNvSpPr/>
          <p:nvPr/>
        </p:nvSpPr>
        <p:spPr>
          <a:xfrm>
            <a:off x="4526799" y="551934"/>
            <a:ext cx="2046201" cy="369332"/>
          </a:xfrm>
          <a:prstGeom prst="rect">
            <a:avLst/>
          </a:prstGeom>
        </p:spPr>
        <p:txBody>
          <a:bodyPr wrap="none">
            <a:spAutoFit/>
          </a:bodyPr>
          <a:lstStyle/>
          <a:p>
            <a:pPr algn="ctr"/>
            <a:r>
              <a:rPr lang="en-US" dirty="0"/>
              <a:t>Email sent to admin</a:t>
            </a:r>
          </a:p>
        </p:txBody>
      </p:sp>
      <p:sp>
        <p:nvSpPr>
          <p:cNvPr id="6" name="Rounded Rectangle 5"/>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OTP AUTHENTICATION EMAIL SENT TO USER</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7" name="Rounded Rectangle 6"/>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1587500"/>
            <a:ext cx="90043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524000" y="3949700"/>
            <a:ext cx="3060700" cy="4589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33" y="1408954"/>
            <a:ext cx="9772434" cy="508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GET API CALL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3" name="Rounded Rectangle 12"/>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1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47" y="1336078"/>
            <a:ext cx="10066405" cy="5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POST API CALL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3" name="Rounded Rectangle 12"/>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68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847575"/>
            <a:ext cx="5171966" cy="5062254"/>
            <a:chOff x="4042969" y="521197"/>
            <a:chExt cx="6448631" cy="6949357"/>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5899961" cy="6210886"/>
            </a:xfrm>
            <a:prstGeom prst="rect">
              <a:avLst/>
            </a:prstGeom>
            <a:noFill/>
          </p:spPr>
          <p:txBody>
            <a:bodyPr wrap="square" rtlCol="0">
              <a:spAutoFit/>
            </a:bodyPr>
            <a:lstStyle/>
            <a:p>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What’s </a:t>
              </a:r>
              <a:r>
                <a:rPr lang="en-US" sz="4400" b="1" dirty="0" err="1"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Chatbot</a:t>
              </a:r>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a:t>
              </a:r>
            </a:p>
            <a:p>
              <a:endParaRPr lang="en-US" sz="4800" b="1" spc="-15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A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is a conversational agent that interacts with users using natural language. </a:t>
              </a: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Numerous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applications of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such as Customer Service, call centers </a:t>
              </a:r>
              <a:r>
                <a:rPr lang="en-US" sz="2000" spc="-5" dirty="0" err="1"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etc</a:t>
              </a:r>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4591640" y="5883985"/>
              <a:ext cx="5899960" cy="961209"/>
            </a:xfrm>
            <a:prstGeom prst="rect">
              <a:avLst/>
            </a:prstGeom>
            <a:noFill/>
          </p:spPr>
          <p:txBody>
            <a:bodyPr wrap="square" rtlCol="0">
              <a:spAutoFit/>
            </a:bodyPr>
            <a:lstStyle/>
            <a:p>
              <a:r>
                <a:rPr lang="en-US" sz="20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You must have used them once </a:t>
              </a:r>
              <a:endParaRPr lang="en-US" sz="105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05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9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5236381" y="-21771"/>
            <a:ext cx="6673091" cy="6879688"/>
            <a:chOff x="5442860" y="-21771"/>
            <a:chExt cx="6598101" cy="6802377"/>
          </a:xfrm>
        </p:grpSpPr>
        <p:sp>
          <p:nvSpPr>
            <p:cNvPr id="12" name="Flowchart: Merge 11"/>
            <p:cNvSpPr/>
            <p:nvPr/>
          </p:nvSpPr>
          <p:spPr>
            <a:xfrm rot="10800000">
              <a:off x="5442860" y="2280837"/>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Flowchart: Merge 28"/>
            <p:cNvSpPr/>
            <p:nvPr/>
          </p:nvSpPr>
          <p:spPr>
            <a:xfrm rot="16200000">
              <a:off x="6964596" y="2040339"/>
              <a:ext cx="767023" cy="390434"/>
            </a:xfrm>
            <a:prstGeom prst="flowChartMerge">
              <a:avLst/>
            </a:prstGeom>
            <a:solidFill>
              <a:srgbClr val="91B9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247744" y="4582388"/>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Flowchart: Merge 1">
            <a:extLst>
              <a:ext uri="{FF2B5EF4-FFF2-40B4-BE49-F238E27FC236}">
                <a16:creationId xmlns="" xmlns:a16="http://schemas.microsoft.com/office/drawing/2014/main" id="{EBD5673F-48B9-4522-B7B6-0A5EC1AA175C}"/>
              </a:ext>
            </a:extLst>
          </p:cNvPr>
          <p:cNvSpPr/>
          <p:nvPr/>
        </p:nvSpPr>
        <p:spPr>
          <a:xfrm>
            <a:off x="5262730" y="459564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Merge 30">
            <a:extLst>
              <a:ext uri="{FF2B5EF4-FFF2-40B4-BE49-F238E27FC236}">
                <a16:creationId xmlns="" xmlns:a16="http://schemas.microsoft.com/office/drawing/2014/main" id="{A4FB91BA-BBE7-4E99-A7CA-035F7C84A7D8}"/>
              </a:ext>
            </a:extLst>
          </p:cNvPr>
          <p:cNvSpPr/>
          <p:nvPr/>
        </p:nvSpPr>
        <p:spPr>
          <a:xfrm>
            <a:off x="5249555" y="-16392"/>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Merge 31">
            <a:extLst>
              <a:ext uri="{FF2B5EF4-FFF2-40B4-BE49-F238E27FC236}">
                <a16:creationId xmlns="" xmlns:a16="http://schemas.microsoft.com/office/drawing/2014/main"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666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89044"/>
            <a:ext cx="1165860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WORKING MODEL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1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17977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WORKING MODEL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mayan\OneDrive\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76046"/>
            <a:ext cx="4597400" cy="2505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ayan\OneDrive\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3562150"/>
            <a:ext cx="45974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yan\OneDrive\Deskto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836" y="1730443"/>
            <a:ext cx="6325335" cy="434422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a:off x="8256770" y="6288215"/>
            <a:ext cx="1151466" cy="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0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17977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MongoDB connection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256770" y="6288215"/>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238" y="1171288"/>
            <a:ext cx="966470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11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031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Model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24" y="2021542"/>
            <a:ext cx="4429971" cy="313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327" y="1983042"/>
            <a:ext cx="4513980" cy="321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371" y="5545667"/>
            <a:ext cx="2168282" cy="6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676352" y="6133296"/>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Accuracy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25" name="Rounded Rectangle 24"/>
          <p:cNvSpPr/>
          <p:nvPr/>
        </p:nvSpPr>
        <p:spPr>
          <a:xfrm>
            <a:off x="7703628" y="6133296"/>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Loss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Tree>
    <p:extLst>
      <p:ext uri="{BB962C8B-B14F-4D97-AF65-F5344CB8AC3E}">
        <p14:creationId xmlns:p14="http://schemas.microsoft.com/office/powerpoint/2010/main" val="1551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031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Evaluation Metrics Comparison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54635" y="4721061"/>
            <a:ext cx="9315376" cy="20910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50000"/>
                    <a:lumOff val="50000"/>
                  </a:schemeClr>
                </a:solidFill>
                <a:latin typeface="Open Sans ExtraBold" pitchFamily="34" charset="0"/>
                <a:ea typeface="Open Sans ExtraBold" pitchFamily="34" charset="0"/>
                <a:cs typeface="Open Sans ExtraBold" pitchFamily="34" charset="0"/>
              </a:rPr>
              <a:t>PyTorch</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 has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a greater recall, meaning it captures more positive occurrences but with somewhat lower accuracy, while the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model has a higher precision and F1 score, showing better results in terms of precision-recall balance. Depending on the particular needs of the application, either precision or recall will be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emphasised</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when choosing between each of the </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models.</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33812047"/>
              </p:ext>
            </p:extLst>
          </p:nvPr>
        </p:nvGraphicFramePr>
        <p:xfrm>
          <a:off x="2581458" y="1511544"/>
          <a:ext cx="7208569" cy="2636076"/>
        </p:xfrm>
        <a:graphic>
          <a:graphicData uri="http://schemas.openxmlformats.org/drawingml/2006/table">
            <a:tbl>
              <a:tblPr firstRow="1" firstCol="1" bandRow="1">
                <a:tableStyleId>{5C22544A-7EE6-4342-B048-85BDC9FD1C3A}</a:tableStyleId>
              </a:tblPr>
              <a:tblGrid>
                <a:gridCol w="2156662"/>
                <a:gridCol w="2664643"/>
                <a:gridCol w="2387264"/>
              </a:tblGrid>
              <a:tr h="659019">
                <a:tc>
                  <a:txBody>
                    <a:bodyPr/>
                    <a:lstStyle/>
                    <a:p>
                      <a:pPr marL="0" marR="96520" algn="ctr">
                        <a:lnSpc>
                          <a:spcPts val="3000"/>
                        </a:lnSpc>
                        <a:spcBef>
                          <a:spcPts val="335"/>
                        </a:spcBef>
                        <a:spcAft>
                          <a:spcPts val="0"/>
                        </a:spcAft>
                        <a:tabLst>
                          <a:tab pos="602615" algn="l"/>
                        </a:tabLst>
                      </a:pPr>
                      <a:r>
                        <a:rPr lang="en-US" sz="1800" dirty="0">
                          <a:effectLst/>
                        </a:rPr>
                        <a:t>Evaluation Metrics</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err="1">
                          <a:effectLst/>
                        </a:rPr>
                        <a:t>TensorFlow</a:t>
                      </a:r>
                      <a:r>
                        <a:rPr lang="en-US" sz="1800" dirty="0">
                          <a:effectLst/>
                        </a:rPr>
                        <a:t> </a:t>
                      </a:r>
                      <a:r>
                        <a:rPr lang="en-US" sz="1800" dirty="0" smtClean="0">
                          <a:effectLst/>
                        </a:rPr>
                        <a:t>Framework</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err="1">
                          <a:effectLst/>
                        </a:rPr>
                        <a:t>Pytorch</a:t>
                      </a:r>
                      <a:r>
                        <a:rPr lang="en-US" sz="1800" dirty="0">
                          <a:effectLst/>
                        </a:rPr>
                        <a:t> </a:t>
                      </a:r>
                      <a:r>
                        <a:rPr lang="en-US" sz="1800" dirty="0" smtClean="0">
                          <a:effectLst/>
                        </a:rPr>
                        <a:t>Framework</a:t>
                      </a:r>
                      <a:endParaRPr lang="en-US" sz="1600" dirty="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a:effectLst/>
                        </a:rPr>
                        <a:t>Precision</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 </a:t>
                      </a:r>
                      <a:r>
                        <a:rPr lang="en-US" sz="1800" dirty="0" smtClean="0">
                          <a:effectLst/>
                        </a:rPr>
                        <a:t>9499</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0.8889</a:t>
                      </a:r>
                      <a:endParaRPr lang="en-US" sz="160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a:effectLst/>
                        </a:rPr>
                        <a:t>Recall</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0. 9591</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0.9778</a:t>
                      </a:r>
                      <a:endParaRPr lang="en-US" sz="160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dirty="0">
                          <a:effectLst/>
                        </a:rPr>
                        <a:t>F1 Score</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0.9494</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0.9262</a:t>
                      </a:r>
                      <a:endParaRPr lang="en-US" sz="1600" dirty="0">
                        <a:effectLst/>
                        <a:latin typeface="Times New Roman"/>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7775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1639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Response Time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990253"/>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PyTorch</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outperformed the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in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terms of speed, with the latter responding slower on average</a:t>
            </a:r>
          </a:p>
        </p:txBody>
      </p:sp>
      <p:pic>
        <p:nvPicPr>
          <p:cNvPr id="19" name="Picture 18"/>
          <p:cNvPicPr/>
          <p:nvPr/>
        </p:nvPicPr>
        <p:blipFill>
          <a:blip r:embed="rId2"/>
          <a:stretch>
            <a:fillRect/>
          </a:stretch>
        </p:blipFill>
        <p:spPr>
          <a:xfrm>
            <a:off x="-182661" y="1930127"/>
            <a:ext cx="5883663" cy="2464589"/>
          </a:xfrm>
          <a:prstGeom prst="rect">
            <a:avLst/>
          </a:prstGeom>
        </p:spPr>
      </p:pic>
      <p:pic>
        <p:nvPicPr>
          <p:cNvPr id="22" name="Picture 21"/>
          <p:cNvPicPr/>
          <p:nvPr/>
        </p:nvPicPr>
        <p:blipFill>
          <a:blip r:embed="rId3"/>
          <a:stretch>
            <a:fillRect/>
          </a:stretch>
        </p:blipFill>
        <p:spPr>
          <a:xfrm>
            <a:off x="6269829" y="1915697"/>
            <a:ext cx="5879592" cy="2468880"/>
          </a:xfrm>
          <a:prstGeom prst="rect">
            <a:avLst/>
          </a:prstGeom>
        </p:spPr>
      </p:pic>
      <p:sp>
        <p:nvSpPr>
          <p:cNvPr id="23" name="Rounded Rectangle 22"/>
          <p:cNvSpPr/>
          <p:nvPr/>
        </p:nvSpPr>
        <p:spPr>
          <a:xfrm>
            <a:off x="7678243" y="4780357"/>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0.02 S</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econds</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ed Rectangle 26"/>
          <p:cNvSpPr/>
          <p:nvPr/>
        </p:nvSpPr>
        <p:spPr>
          <a:xfrm>
            <a:off x="1123660" y="4780357"/>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0.246 </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Seconds</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804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1639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Confidence Score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990253"/>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model is more effective in terms of confidence in predictions.</a:t>
            </a:r>
          </a:p>
        </p:txBody>
      </p:sp>
      <p:pic>
        <p:nvPicPr>
          <p:cNvPr id="17" name="Picture 16"/>
          <p:cNvPicPr/>
          <p:nvPr/>
        </p:nvPicPr>
        <p:blipFill>
          <a:blip r:embed="rId2"/>
          <a:stretch>
            <a:fillRect/>
          </a:stretch>
        </p:blipFill>
        <p:spPr>
          <a:xfrm>
            <a:off x="-201323" y="1863944"/>
            <a:ext cx="5879592" cy="2468880"/>
          </a:xfrm>
          <a:prstGeom prst="rect">
            <a:avLst/>
          </a:prstGeom>
        </p:spPr>
      </p:pic>
      <p:pic>
        <p:nvPicPr>
          <p:cNvPr id="23" name="Picture 22"/>
          <p:cNvPicPr/>
          <p:nvPr/>
        </p:nvPicPr>
        <p:blipFill>
          <a:blip r:embed="rId3"/>
          <a:stretch>
            <a:fillRect/>
          </a:stretch>
        </p:blipFill>
        <p:spPr>
          <a:xfrm>
            <a:off x="6267862" y="1863944"/>
            <a:ext cx="5879592" cy="2468880"/>
          </a:xfrm>
          <a:prstGeom prst="rect">
            <a:avLst/>
          </a:prstGeom>
        </p:spPr>
      </p:pic>
      <p:sp>
        <p:nvSpPr>
          <p:cNvPr id="25" name="Rounded Rectangle 24"/>
          <p:cNvSpPr/>
          <p:nvPr/>
        </p:nvSpPr>
        <p:spPr>
          <a:xfrm>
            <a:off x="1102963" y="4705712"/>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 98.9</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ounded Rectangle 25"/>
          <p:cNvSpPr/>
          <p:nvPr/>
        </p:nvSpPr>
        <p:spPr>
          <a:xfrm>
            <a:off x="7678243" y="4669453"/>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 83.9</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705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I</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NTENT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WISE DISTRIBUTION</a:t>
            </a: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The number of queries posed by a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chatbot</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for each different objective is called “intent-wise distribution.</a:t>
            </a:r>
          </a:p>
        </p:txBody>
      </p:sp>
      <p:pic>
        <p:nvPicPr>
          <p:cNvPr id="19" name="Picture 18"/>
          <p:cNvPicPr/>
          <p:nvPr/>
        </p:nvPicPr>
        <p:blipFill>
          <a:blip r:embed="rId2"/>
          <a:stretch>
            <a:fillRect/>
          </a:stretch>
        </p:blipFill>
        <p:spPr>
          <a:xfrm>
            <a:off x="1872750" y="1661564"/>
            <a:ext cx="8356304" cy="3451611"/>
          </a:xfrm>
          <a:prstGeom prst="rect">
            <a:avLst/>
          </a:prstGeom>
        </p:spPr>
      </p:pic>
    </p:spTree>
    <p:extLst>
      <p:ext uri="{BB962C8B-B14F-4D97-AF65-F5344CB8AC3E}">
        <p14:creationId xmlns:p14="http://schemas.microsoft.com/office/powerpoint/2010/main" val="385477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CORRECT </a:t>
            </a:r>
            <a:r>
              <a:rPr lang="pt-BR" sz="2000" b="1" dirty="0">
                <a:solidFill>
                  <a:schemeClr val="tx1">
                    <a:lumMod val="50000"/>
                    <a:lumOff val="50000"/>
                  </a:schemeClr>
                </a:solidFill>
                <a:latin typeface="Open Sans ExtraBold" pitchFamily="34" charset="0"/>
                <a:ea typeface="Open Sans ExtraBold" pitchFamily="34" charset="0"/>
                <a:cs typeface="Open Sans ExtraBold" pitchFamily="34" charset="0"/>
              </a:rPr>
              <a:t>RESPONSE VS INVALID RESPONSE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Only 3.95</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of responses are marked as “invalid response” by teachers and students</a:t>
            </a:r>
          </a:p>
        </p:txBody>
      </p:sp>
      <p:pic>
        <p:nvPicPr>
          <p:cNvPr id="15" name="Picture 14"/>
          <p:cNvPicPr/>
          <p:nvPr/>
        </p:nvPicPr>
        <p:blipFill>
          <a:blip r:embed="rId2"/>
          <a:stretch>
            <a:fillRect/>
          </a:stretch>
        </p:blipFill>
        <p:spPr>
          <a:xfrm>
            <a:off x="2934377" y="1846722"/>
            <a:ext cx="6233049" cy="3216392"/>
          </a:xfrm>
          <a:prstGeom prst="rect">
            <a:avLst/>
          </a:prstGeom>
        </p:spPr>
      </p:pic>
    </p:spTree>
    <p:extLst>
      <p:ext uri="{BB962C8B-B14F-4D97-AF65-F5344CB8AC3E}">
        <p14:creationId xmlns:p14="http://schemas.microsoft.com/office/powerpoint/2010/main" val="56498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CORRECT </a:t>
            </a:r>
            <a:r>
              <a:rPr lang="pt-BR" sz="2000" b="1" dirty="0">
                <a:solidFill>
                  <a:schemeClr val="tx1">
                    <a:lumMod val="50000"/>
                    <a:lumOff val="50000"/>
                  </a:schemeClr>
                </a:solidFill>
                <a:latin typeface="Open Sans ExtraBold" pitchFamily="34" charset="0"/>
                <a:ea typeface="Open Sans ExtraBold" pitchFamily="34" charset="0"/>
                <a:cs typeface="Open Sans ExtraBold" pitchFamily="34" charset="0"/>
              </a:rPr>
              <a:t>RESPONSE VS INVALID RESPONSE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Examination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of the distribution of user inquiries across time by various intents for each date</a:t>
            </a:r>
          </a:p>
        </p:txBody>
      </p:sp>
      <p:pic>
        <p:nvPicPr>
          <p:cNvPr id="17" name="Picture 16"/>
          <p:cNvPicPr/>
          <p:nvPr/>
        </p:nvPicPr>
        <p:blipFill>
          <a:blip r:embed="rId2"/>
          <a:stretch>
            <a:fillRect/>
          </a:stretch>
        </p:blipFill>
        <p:spPr>
          <a:xfrm>
            <a:off x="1860644" y="1746246"/>
            <a:ext cx="8357616" cy="3456432"/>
          </a:xfrm>
          <a:prstGeom prst="rect">
            <a:avLst/>
          </a:prstGeom>
        </p:spPr>
      </p:pic>
    </p:spTree>
    <p:extLst>
      <p:ext uri="{BB962C8B-B14F-4D97-AF65-F5344CB8AC3E}">
        <p14:creationId xmlns:p14="http://schemas.microsoft.com/office/powerpoint/2010/main" val="298098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241183"/>
            <a:ext cx="6945833" cy="7299010"/>
            <a:chOff x="4042969" y="521197"/>
            <a:chExt cx="8660365" cy="10019930"/>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8510885" cy="9928968"/>
            </a:xfrm>
            <a:prstGeom prst="rect">
              <a:avLst/>
            </a:prstGeom>
            <a:noFill/>
          </p:spPr>
          <p:txBody>
            <a:bodyPr wrap="square" rtlCol="0">
              <a:spAutoFit/>
            </a:bodyPr>
            <a:lstStyle/>
            <a:p>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NLU </a:t>
              </a:r>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a:t>
              </a:r>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Natura Language Understanding)</a:t>
              </a:r>
            </a:p>
            <a:p>
              <a:pPr algn="just"/>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NLU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helps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understand the query </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by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breaking it down. We have used two specific concepts in building our college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marL="342900" indent="-342900" algn="just">
                <a:buFont typeface="Courier New" panose="02070309020205020404" pitchFamily="49" charset="0"/>
                <a:buChar char="o"/>
              </a:pPr>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Entities</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An entity represents keywords from the user’s query picked up by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to understand what the user wants. It is a concept in your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E.g., ‘Where is VIT’s Location?’ has the word ‘Location’ as an entity.</a:t>
              </a:r>
            </a:p>
            <a:p>
              <a:pPr marL="342900" indent="-342900" algn="just">
                <a:buFont typeface="Courier New" panose="02070309020205020404" pitchFamily="49" charset="0"/>
                <a:buChar char="o"/>
              </a:pPr>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Intents</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It helps identify the action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needs to perform on the user’s input. For instance, the intent of “Where is VIT” and “What is VIT Location? and “Where is VIT located” is the same. All of these user’s texts trigger a single command giving users options for t-shirts.</a:t>
              </a:r>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Numerous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applications of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such as Customer Service, call centers </a:t>
              </a:r>
              <a:r>
                <a:rPr lang="en-US" sz="2000" spc="-5" dirty="0" err="1"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etc</a:t>
              </a:r>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7382057" y="-21771"/>
            <a:ext cx="4527416" cy="6879688"/>
            <a:chOff x="7564423" y="-21771"/>
            <a:chExt cx="4476538" cy="6802377"/>
          </a:xfrm>
        </p:grpSpPr>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Flowchart: Merge 28"/>
            <p:cNvSpPr/>
            <p:nvPr/>
          </p:nvSpPr>
          <p:spPr>
            <a:xfrm rot="16200000">
              <a:off x="7376128" y="692802"/>
              <a:ext cx="767023" cy="390434"/>
            </a:xfrm>
            <a:prstGeom prst="flowChartMerge">
              <a:avLst/>
            </a:prstGeom>
            <a:solidFill>
              <a:srgbClr val="91B9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715706" y="4665876"/>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Flowchart: Merge 31">
            <a:extLst>
              <a:ext uri="{FF2B5EF4-FFF2-40B4-BE49-F238E27FC236}">
                <a16:creationId xmlns="" xmlns:a16="http://schemas.microsoft.com/office/drawing/2014/main"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088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7" y="-1"/>
            <a:ext cx="12205998" cy="7139353"/>
          </a:xfrm>
          <a:prstGeom prst="rect">
            <a:avLst/>
          </a:prstGeom>
        </p:spPr>
      </p:pic>
      <p:sp>
        <p:nvSpPr>
          <p:cNvPr id="15" name="Freeform: Shape 14">
            <a:extLst>
              <a:ext uri="{FF2B5EF4-FFF2-40B4-BE49-F238E27FC236}">
                <a16:creationId xmlns="" xmlns:a16="http://schemas.microsoft.com/office/drawing/2014/main" id="{15DE471A-4119-40A0-94CF-7BE6B86415E9}"/>
              </a:ext>
            </a:extLst>
          </p:cNvPr>
          <p:cNvSpPr/>
          <p:nvPr/>
        </p:nvSpPr>
        <p:spPr>
          <a:xfrm>
            <a:off x="2" y="11723"/>
            <a:ext cx="12191999" cy="6858000"/>
          </a:xfrm>
          <a:custGeom>
            <a:avLst/>
            <a:gdLst>
              <a:gd name="connsiteX0" fmla="*/ 1096680 w 12191999"/>
              <a:gd name="connsiteY0" fmla="*/ 5264300 h 6858000"/>
              <a:gd name="connsiteX1" fmla="*/ 1310307 w 12191999"/>
              <a:gd name="connsiteY1" fmla="*/ 5327880 h 6858000"/>
              <a:gd name="connsiteX2" fmla="*/ 1462897 w 12191999"/>
              <a:gd name="connsiteY2" fmla="*/ 5502087 h 6858000"/>
              <a:gd name="connsiteX3" fmla="*/ 1518847 w 12191999"/>
              <a:gd name="connsiteY3" fmla="*/ 5747504 h 6858000"/>
              <a:gd name="connsiteX4" fmla="*/ 1462897 w 12191999"/>
              <a:gd name="connsiteY4" fmla="*/ 5995463 h 6858000"/>
              <a:gd name="connsiteX5" fmla="*/ 1309035 w 12191999"/>
              <a:gd name="connsiteY5" fmla="*/ 6170942 h 6858000"/>
              <a:gd name="connsiteX6" fmla="*/ 1096680 w 12191999"/>
              <a:gd name="connsiteY6" fmla="*/ 6235793 h 6858000"/>
              <a:gd name="connsiteX7" fmla="*/ 879239 w 12191999"/>
              <a:gd name="connsiteY7" fmla="*/ 6170942 h 6858000"/>
              <a:gd name="connsiteX8" fmla="*/ 719019 w 12191999"/>
              <a:gd name="connsiteY8" fmla="*/ 5994192 h 6858000"/>
              <a:gd name="connsiteX9" fmla="*/ 659254 w 12191999"/>
              <a:gd name="connsiteY9" fmla="*/ 5747504 h 6858000"/>
              <a:gd name="connsiteX10" fmla="*/ 719019 w 12191999"/>
              <a:gd name="connsiteY10" fmla="*/ 5502087 h 6858000"/>
              <a:gd name="connsiteX11" fmla="*/ 879239 w 12191999"/>
              <a:gd name="connsiteY11" fmla="*/ 5327880 h 6858000"/>
              <a:gd name="connsiteX12" fmla="*/ 1096680 w 12191999"/>
              <a:gd name="connsiteY12" fmla="*/ 5264300 h 6858000"/>
              <a:gd name="connsiteX13" fmla="*/ 10203856 w 12191999"/>
              <a:gd name="connsiteY13" fmla="*/ 4954555 h 6858000"/>
              <a:gd name="connsiteX14" fmla="*/ 10203856 w 12191999"/>
              <a:gd name="connsiteY14" fmla="*/ 5376722 h 6858000"/>
              <a:gd name="connsiteX15" fmla="*/ 10720121 w 12191999"/>
              <a:gd name="connsiteY15" fmla="*/ 5376722 h 6858000"/>
              <a:gd name="connsiteX16" fmla="*/ 10720121 w 12191999"/>
              <a:gd name="connsiteY16" fmla="*/ 6737320 h 6858000"/>
              <a:gd name="connsiteX17" fmla="*/ 11251644 w 12191999"/>
              <a:gd name="connsiteY17" fmla="*/ 6737320 h 6858000"/>
              <a:gd name="connsiteX18" fmla="*/ 11251644 w 12191999"/>
              <a:gd name="connsiteY18" fmla="*/ 5376722 h 6858000"/>
              <a:gd name="connsiteX19" fmla="*/ 11770452 w 12191999"/>
              <a:gd name="connsiteY19" fmla="*/ 5376722 h 6858000"/>
              <a:gd name="connsiteX20" fmla="*/ 11770452 w 12191999"/>
              <a:gd name="connsiteY20" fmla="*/ 4954555 h 6858000"/>
              <a:gd name="connsiteX21" fmla="*/ 1089050 w 12191999"/>
              <a:gd name="connsiteY21" fmla="*/ 4824331 h 6858000"/>
              <a:gd name="connsiteX22" fmla="*/ 590588 w 12191999"/>
              <a:gd name="connsiteY22" fmla="*/ 4943860 h 6858000"/>
              <a:gd name="connsiteX23" fmla="*/ 243445 w 12191999"/>
              <a:gd name="connsiteY23" fmla="*/ 5273202 h 6858000"/>
              <a:gd name="connsiteX24" fmla="*/ 117558 w 12191999"/>
              <a:gd name="connsiteY24" fmla="*/ 5744961 h 6858000"/>
              <a:gd name="connsiteX25" fmla="*/ 243445 w 12191999"/>
              <a:gd name="connsiteY25" fmla="*/ 6221806 h 6858000"/>
              <a:gd name="connsiteX26" fmla="*/ 590588 w 12191999"/>
              <a:gd name="connsiteY26" fmla="*/ 6554962 h 6858000"/>
              <a:gd name="connsiteX27" fmla="*/ 1089050 w 12191999"/>
              <a:gd name="connsiteY27" fmla="*/ 6675763 h 6858000"/>
              <a:gd name="connsiteX28" fmla="*/ 1586241 w 12191999"/>
              <a:gd name="connsiteY28" fmla="*/ 6554962 h 6858000"/>
              <a:gd name="connsiteX29" fmla="*/ 1934656 w 12191999"/>
              <a:gd name="connsiteY29" fmla="*/ 6221806 h 6858000"/>
              <a:gd name="connsiteX30" fmla="*/ 2060543 w 12191999"/>
              <a:gd name="connsiteY30" fmla="*/ 5744961 h 6858000"/>
              <a:gd name="connsiteX31" fmla="*/ 1934656 w 12191999"/>
              <a:gd name="connsiteY31" fmla="*/ 5273202 h 6858000"/>
              <a:gd name="connsiteX32" fmla="*/ 1586241 w 12191999"/>
              <a:gd name="connsiteY32" fmla="*/ 4943860 h 6858000"/>
              <a:gd name="connsiteX33" fmla="*/ 1089050 w 12191999"/>
              <a:gd name="connsiteY33" fmla="*/ 4824331 h 6858000"/>
              <a:gd name="connsiteX34" fmla="*/ 1079969 w 12191999"/>
              <a:gd name="connsiteY34" fmla="*/ 189464 h 6858000"/>
              <a:gd name="connsiteX35" fmla="*/ 692134 w 12191999"/>
              <a:gd name="connsiteY35" fmla="*/ 258130 h 6858000"/>
              <a:gd name="connsiteX36" fmla="*/ 434002 w 12191999"/>
              <a:gd name="connsiteY36" fmla="*/ 455226 h 6858000"/>
              <a:gd name="connsiteX37" fmla="*/ 342448 w 12191999"/>
              <a:gd name="connsiteY37" fmla="*/ 756592 h 6858000"/>
              <a:gd name="connsiteX38" fmla="*/ 431459 w 12191999"/>
              <a:gd name="connsiteY38" fmla="*/ 1043971 h 6858000"/>
              <a:gd name="connsiteX39" fmla="*/ 642542 w 12191999"/>
              <a:gd name="connsiteY39" fmla="*/ 1205462 h 6858000"/>
              <a:gd name="connsiteX40" fmla="*/ 950266 w 12191999"/>
              <a:gd name="connsiteY40" fmla="*/ 1305918 h 6858000"/>
              <a:gd name="connsiteX41" fmla="*/ 1194411 w 12191999"/>
              <a:gd name="connsiteY41" fmla="*/ 1388571 h 6858000"/>
              <a:gd name="connsiteX42" fmla="*/ 1273250 w 12191999"/>
              <a:gd name="connsiteY42" fmla="*/ 1501742 h 6858000"/>
              <a:gd name="connsiteX43" fmla="*/ 1224929 w 12191999"/>
              <a:gd name="connsiteY43" fmla="*/ 1595840 h 6858000"/>
              <a:gd name="connsiteX44" fmla="*/ 1090141 w 12191999"/>
              <a:gd name="connsiteY44" fmla="*/ 1628901 h 6858000"/>
              <a:gd name="connsiteX45" fmla="*/ 755714 w 12191999"/>
              <a:gd name="connsiteY45" fmla="*/ 1548791 h 6858000"/>
              <a:gd name="connsiteX46" fmla="*/ 426372 w 12191999"/>
              <a:gd name="connsiteY46" fmla="*/ 1351695 h 6858000"/>
              <a:gd name="connsiteX47" fmla="*/ 228005 w 12191999"/>
              <a:gd name="connsiteY47" fmla="*/ 1753516 h 6858000"/>
              <a:gd name="connsiteX48" fmla="*/ 626012 w 12191999"/>
              <a:gd name="connsiteY48" fmla="*/ 1965872 h 6858000"/>
              <a:gd name="connsiteX49" fmla="*/ 1085055 w 12191999"/>
              <a:gd name="connsiteY49" fmla="*/ 2043439 h 6858000"/>
              <a:gd name="connsiteX50" fmla="*/ 1457630 w 12191999"/>
              <a:gd name="connsiteY50" fmla="*/ 1979859 h 6858000"/>
              <a:gd name="connsiteX51" fmla="*/ 1722120 w 12191999"/>
              <a:gd name="connsiteY51" fmla="*/ 1787850 h 6858000"/>
              <a:gd name="connsiteX52" fmla="*/ 1820032 w 12191999"/>
              <a:gd name="connsiteY52" fmla="*/ 1473767 h 6858000"/>
              <a:gd name="connsiteX53" fmla="*/ 1729750 w 12191999"/>
              <a:gd name="connsiteY53" fmla="*/ 1178759 h 6858000"/>
              <a:gd name="connsiteX54" fmla="*/ 1517395 w 12191999"/>
              <a:gd name="connsiteY54" fmla="*/ 1012181 h 6858000"/>
              <a:gd name="connsiteX55" fmla="*/ 1207127 w 12191999"/>
              <a:gd name="connsiteY55" fmla="*/ 904096 h 6858000"/>
              <a:gd name="connsiteX56" fmla="*/ 965526 w 12191999"/>
              <a:gd name="connsiteY56" fmla="*/ 818900 h 6858000"/>
              <a:gd name="connsiteX57" fmla="*/ 889230 w 12191999"/>
              <a:gd name="connsiteY57" fmla="*/ 708272 h 6858000"/>
              <a:gd name="connsiteX58" fmla="*/ 928649 w 12191999"/>
              <a:gd name="connsiteY58" fmla="*/ 630705 h 6858000"/>
              <a:gd name="connsiteX59" fmla="*/ 1036734 w 12191999"/>
              <a:gd name="connsiteY59" fmla="*/ 604002 h 6858000"/>
              <a:gd name="connsiteX60" fmla="*/ 1316484 w 12191999"/>
              <a:gd name="connsiteY60" fmla="*/ 662495 h 6858000"/>
              <a:gd name="connsiteX61" fmla="*/ 1629294 w 12191999"/>
              <a:gd name="connsiteY61" fmla="*/ 804912 h 6858000"/>
              <a:gd name="connsiteX62" fmla="*/ 1825119 w 12191999"/>
              <a:gd name="connsiteY62" fmla="*/ 398004 h 6858000"/>
              <a:gd name="connsiteX63" fmla="*/ 1479247 w 12191999"/>
              <a:gd name="connsiteY63" fmla="*/ 246685 h 6858000"/>
              <a:gd name="connsiteX64" fmla="*/ 1079969 w 12191999"/>
              <a:gd name="connsiteY64" fmla="*/ 189464 h 6858000"/>
              <a:gd name="connsiteX65" fmla="*/ 6095998 w 12191999"/>
              <a:gd name="connsiteY65" fmla="*/ 172330 h 6858000"/>
              <a:gd name="connsiteX66" fmla="*/ 5974097 w 12191999"/>
              <a:gd name="connsiteY66" fmla="*/ 294232 h 6858000"/>
              <a:gd name="connsiteX67" fmla="*/ 5974097 w 12191999"/>
              <a:gd name="connsiteY67" fmla="*/ 3337560 h 6858000"/>
              <a:gd name="connsiteX68" fmla="*/ 1065641 w 12191999"/>
              <a:gd name="connsiteY68" fmla="*/ 3337560 h 6858000"/>
              <a:gd name="connsiteX69" fmla="*/ 948999 w 12191999"/>
              <a:gd name="connsiteY69" fmla="*/ 3414876 h 6858000"/>
              <a:gd name="connsiteX70" fmla="*/ 939052 w 12191999"/>
              <a:gd name="connsiteY70" fmla="*/ 3464150 h 6858000"/>
              <a:gd name="connsiteX71" fmla="*/ 939051 w 12191999"/>
              <a:gd name="connsiteY71" fmla="*/ 3464149 h 6858000"/>
              <a:gd name="connsiteX72" fmla="*/ 939051 w 12191999"/>
              <a:gd name="connsiteY72" fmla="*/ 3464150 h 6858000"/>
              <a:gd name="connsiteX73" fmla="*/ 939052 w 12191999"/>
              <a:gd name="connsiteY73" fmla="*/ 3464150 h 6858000"/>
              <a:gd name="connsiteX74" fmla="*/ 948999 w 12191999"/>
              <a:gd name="connsiteY74" fmla="*/ 3513424 h 6858000"/>
              <a:gd name="connsiteX75" fmla="*/ 1065641 w 12191999"/>
              <a:gd name="connsiteY75" fmla="*/ 3590739 h 6858000"/>
              <a:gd name="connsiteX76" fmla="*/ 5974097 w 12191999"/>
              <a:gd name="connsiteY76" fmla="*/ 3590740 h 6858000"/>
              <a:gd name="connsiteX77" fmla="*/ 5974097 w 12191999"/>
              <a:gd name="connsiteY77" fmla="*/ 6563768 h 6858000"/>
              <a:gd name="connsiteX78" fmla="*/ 6095998 w 12191999"/>
              <a:gd name="connsiteY78" fmla="*/ 6685670 h 6858000"/>
              <a:gd name="connsiteX79" fmla="*/ 6217900 w 12191999"/>
              <a:gd name="connsiteY79" fmla="*/ 6563768 h 6858000"/>
              <a:gd name="connsiteX80" fmla="*/ 6217900 w 12191999"/>
              <a:gd name="connsiteY80" fmla="*/ 3590740 h 6858000"/>
              <a:gd name="connsiteX81" fmla="*/ 11592968 w 12191999"/>
              <a:gd name="connsiteY81" fmla="*/ 3590740 h 6858000"/>
              <a:gd name="connsiteX82" fmla="*/ 11719558 w 12191999"/>
              <a:gd name="connsiteY82" fmla="*/ 3464150 h 6858000"/>
              <a:gd name="connsiteX83" fmla="*/ 11719559 w 12191999"/>
              <a:gd name="connsiteY83" fmla="*/ 3464150 h 6858000"/>
              <a:gd name="connsiteX84" fmla="*/ 11592969 w 12191999"/>
              <a:gd name="connsiteY84" fmla="*/ 3337560 h 6858000"/>
              <a:gd name="connsiteX85" fmla="*/ 6217900 w 12191999"/>
              <a:gd name="connsiteY85" fmla="*/ 3337560 h 6858000"/>
              <a:gd name="connsiteX86" fmla="*/ 6217900 w 12191999"/>
              <a:gd name="connsiteY86" fmla="*/ 294232 h 6858000"/>
              <a:gd name="connsiteX87" fmla="*/ 6095998 w 12191999"/>
              <a:gd name="connsiteY87" fmla="*/ 172330 h 6858000"/>
              <a:gd name="connsiteX88" fmla="*/ 9196697 w 12191999"/>
              <a:gd name="connsiteY88" fmla="*/ 163473 h 6858000"/>
              <a:gd name="connsiteX89" fmla="*/ 9794343 w 12191999"/>
              <a:gd name="connsiteY89" fmla="*/ 1946238 h 6858000"/>
              <a:gd name="connsiteX90" fmla="*/ 10336039 w 12191999"/>
              <a:gd name="connsiteY90" fmla="*/ 1946238 h 6858000"/>
              <a:gd name="connsiteX91" fmla="*/ 10646306 w 12191999"/>
              <a:gd name="connsiteY91" fmla="*/ 804353 h 6858000"/>
              <a:gd name="connsiteX92" fmla="*/ 10946401 w 12191999"/>
              <a:gd name="connsiteY92" fmla="*/ 1946238 h 6858000"/>
              <a:gd name="connsiteX93" fmla="*/ 11490641 w 12191999"/>
              <a:gd name="connsiteY93" fmla="*/ 1946238 h 6858000"/>
              <a:gd name="connsiteX94" fmla="*/ 12093373 w 12191999"/>
              <a:gd name="connsiteY94" fmla="*/ 163473 h 6858000"/>
              <a:gd name="connsiteX95" fmla="*/ 11551677 w 12191999"/>
              <a:gd name="connsiteY95" fmla="*/ 163473 h 6858000"/>
              <a:gd name="connsiteX96" fmla="*/ 11236323 w 12191999"/>
              <a:gd name="connsiteY96" fmla="*/ 1399456 h 6858000"/>
              <a:gd name="connsiteX97" fmla="*/ 10915883 w 12191999"/>
              <a:gd name="connsiteY97" fmla="*/ 163473 h 6858000"/>
              <a:gd name="connsiteX98" fmla="*/ 10399618 w 12191999"/>
              <a:gd name="connsiteY98" fmla="*/ 163473 h 6858000"/>
              <a:gd name="connsiteX99" fmla="*/ 10081721 w 12191999"/>
              <a:gd name="connsiteY99" fmla="*/ 1401999 h 6858000"/>
              <a:gd name="connsiteX100" fmla="*/ 9761281 w 12191999"/>
              <a:gd name="connsiteY100" fmla="*/ 163473 h 6858000"/>
              <a:gd name="connsiteX101" fmla="*/ 0 w 12191999"/>
              <a:gd name="connsiteY101" fmla="*/ 0 h 6858000"/>
              <a:gd name="connsiteX102" fmla="*/ 12191999 w 12191999"/>
              <a:gd name="connsiteY102" fmla="*/ 0 h 6858000"/>
              <a:gd name="connsiteX103" fmla="*/ 12191999 w 12191999"/>
              <a:gd name="connsiteY103" fmla="*/ 6858000 h 6858000"/>
              <a:gd name="connsiteX104" fmla="*/ 0 w 12191999"/>
              <a:gd name="connsiteY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1999" h="6858000">
                <a:moveTo>
                  <a:pt x="1096680" y="5264300"/>
                </a:moveTo>
                <a:cubicBezTo>
                  <a:pt x="1174671" y="5264300"/>
                  <a:pt x="1245880" y="5285494"/>
                  <a:pt x="1310307" y="5327880"/>
                </a:cubicBezTo>
                <a:cubicBezTo>
                  <a:pt x="1374734" y="5370266"/>
                  <a:pt x="1425597" y="5428335"/>
                  <a:pt x="1462897" y="5502087"/>
                </a:cubicBezTo>
                <a:cubicBezTo>
                  <a:pt x="1500197" y="5575839"/>
                  <a:pt x="1518847" y="5657645"/>
                  <a:pt x="1518847" y="5747504"/>
                </a:cubicBezTo>
                <a:cubicBezTo>
                  <a:pt x="1518847" y="5839058"/>
                  <a:pt x="1500197" y="5921711"/>
                  <a:pt x="1462897" y="5995463"/>
                </a:cubicBezTo>
                <a:cubicBezTo>
                  <a:pt x="1425597" y="6069215"/>
                  <a:pt x="1374310" y="6127708"/>
                  <a:pt x="1309035" y="6170942"/>
                </a:cubicBezTo>
                <a:cubicBezTo>
                  <a:pt x="1243760" y="6214176"/>
                  <a:pt x="1172975" y="6235793"/>
                  <a:pt x="1096680" y="6235793"/>
                </a:cubicBezTo>
                <a:cubicBezTo>
                  <a:pt x="1018690" y="6235793"/>
                  <a:pt x="946209" y="6214176"/>
                  <a:pt x="879239" y="6170942"/>
                </a:cubicBezTo>
                <a:cubicBezTo>
                  <a:pt x="812268" y="6127708"/>
                  <a:pt x="758862" y="6068791"/>
                  <a:pt x="719019" y="5994192"/>
                </a:cubicBezTo>
                <a:cubicBezTo>
                  <a:pt x="679176" y="5919592"/>
                  <a:pt x="659254" y="5837363"/>
                  <a:pt x="659254" y="5747504"/>
                </a:cubicBezTo>
                <a:cubicBezTo>
                  <a:pt x="659254" y="5657645"/>
                  <a:pt x="679176" y="5575839"/>
                  <a:pt x="719019" y="5502087"/>
                </a:cubicBezTo>
                <a:cubicBezTo>
                  <a:pt x="758862" y="5428335"/>
                  <a:pt x="812268" y="5370266"/>
                  <a:pt x="879239" y="5327880"/>
                </a:cubicBezTo>
                <a:cubicBezTo>
                  <a:pt x="946209" y="5285494"/>
                  <a:pt x="1018690" y="5264300"/>
                  <a:pt x="1096680" y="5264300"/>
                </a:cubicBezTo>
                <a:close/>
                <a:moveTo>
                  <a:pt x="10203856" y="4954555"/>
                </a:moveTo>
                <a:lnTo>
                  <a:pt x="10203856" y="5376722"/>
                </a:lnTo>
                <a:lnTo>
                  <a:pt x="10720121" y="5376722"/>
                </a:lnTo>
                <a:lnTo>
                  <a:pt x="10720121" y="6737320"/>
                </a:lnTo>
                <a:lnTo>
                  <a:pt x="11251644" y="6737320"/>
                </a:lnTo>
                <a:lnTo>
                  <a:pt x="11251644" y="5376722"/>
                </a:lnTo>
                <a:lnTo>
                  <a:pt x="11770452" y="5376722"/>
                </a:lnTo>
                <a:lnTo>
                  <a:pt x="11770452" y="4954555"/>
                </a:lnTo>
                <a:close/>
                <a:moveTo>
                  <a:pt x="1089050" y="4824331"/>
                </a:moveTo>
                <a:cubicBezTo>
                  <a:pt x="904246" y="4824331"/>
                  <a:pt x="738092" y="4864174"/>
                  <a:pt x="590588" y="4943860"/>
                </a:cubicBezTo>
                <a:cubicBezTo>
                  <a:pt x="443084" y="5023547"/>
                  <a:pt x="327370" y="5133327"/>
                  <a:pt x="243445" y="5273202"/>
                </a:cubicBezTo>
                <a:cubicBezTo>
                  <a:pt x="159520" y="5413076"/>
                  <a:pt x="117558" y="5570329"/>
                  <a:pt x="117558" y="5744961"/>
                </a:cubicBezTo>
                <a:cubicBezTo>
                  <a:pt x="117558" y="5921287"/>
                  <a:pt x="159520" y="6080236"/>
                  <a:pt x="243445" y="6221806"/>
                </a:cubicBezTo>
                <a:cubicBezTo>
                  <a:pt x="327370" y="6363376"/>
                  <a:pt x="443084" y="6474428"/>
                  <a:pt x="590588" y="6554962"/>
                </a:cubicBezTo>
                <a:cubicBezTo>
                  <a:pt x="738092" y="6635496"/>
                  <a:pt x="904246" y="6675763"/>
                  <a:pt x="1089050" y="6675763"/>
                </a:cubicBezTo>
                <a:cubicBezTo>
                  <a:pt x="1272159" y="6675763"/>
                  <a:pt x="1437890" y="6635496"/>
                  <a:pt x="1586241" y="6554962"/>
                </a:cubicBezTo>
                <a:cubicBezTo>
                  <a:pt x="1734593" y="6474428"/>
                  <a:pt x="1850732" y="6363376"/>
                  <a:pt x="1934656" y="6221806"/>
                </a:cubicBezTo>
                <a:cubicBezTo>
                  <a:pt x="2018581" y="6080236"/>
                  <a:pt x="2060543" y="5921287"/>
                  <a:pt x="2060543" y="5744961"/>
                </a:cubicBezTo>
                <a:cubicBezTo>
                  <a:pt x="2060543" y="5570329"/>
                  <a:pt x="2018581" y="5413076"/>
                  <a:pt x="1934656" y="5273202"/>
                </a:cubicBezTo>
                <a:cubicBezTo>
                  <a:pt x="1850732" y="5133327"/>
                  <a:pt x="1734593" y="5023547"/>
                  <a:pt x="1586241" y="4943860"/>
                </a:cubicBezTo>
                <a:cubicBezTo>
                  <a:pt x="1437890" y="4864174"/>
                  <a:pt x="1272159" y="4824331"/>
                  <a:pt x="1089050" y="4824331"/>
                </a:cubicBezTo>
                <a:close/>
                <a:moveTo>
                  <a:pt x="1079969" y="189464"/>
                </a:moveTo>
                <a:cubicBezTo>
                  <a:pt x="932464" y="189464"/>
                  <a:pt x="803186" y="212353"/>
                  <a:pt x="692134" y="258130"/>
                </a:cubicBezTo>
                <a:cubicBezTo>
                  <a:pt x="581082" y="303907"/>
                  <a:pt x="495038" y="369605"/>
                  <a:pt x="434002" y="455226"/>
                </a:cubicBezTo>
                <a:cubicBezTo>
                  <a:pt x="372966" y="540846"/>
                  <a:pt x="342448" y="641301"/>
                  <a:pt x="342448" y="756592"/>
                </a:cubicBezTo>
                <a:cubicBezTo>
                  <a:pt x="342448" y="875273"/>
                  <a:pt x="372118" y="971066"/>
                  <a:pt x="431459" y="1043971"/>
                </a:cubicBezTo>
                <a:cubicBezTo>
                  <a:pt x="490800" y="1116875"/>
                  <a:pt x="561161" y="1170706"/>
                  <a:pt x="642542" y="1205462"/>
                </a:cubicBezTo>
                <a:cubicBezTo>
                  <a:pt x="723924" y="1240219"/>
                  <a:pt x="826499" y="1273704"/>
                  <a:pt x="950266" y="1305918"/>
                </a:cubicBezTo>
                <a:cubicBezTo>
                  <a:pt x="1060471" y="1334741"/>
                  <a:pt x="1141852" y="1362292"/>
                  <a:pt x="1194411" y="1388571"/>
                </a:cubicBezTo>
                <a:cubicBezTo>
                  <a:pt x="1246970" y="1414851"/>
                  <a:pt x="1273250" y="1452574"/>
                  <a:pt x="1273250" y="1501742"/>
                </a:cubicBezTo>
                <a:cubicBezTo>
                  <a:pt x="1273250" y="1542433"/>
                  <a:pt x="1257143" y="1573799"/>
                  <a:pt x="1224929" y="1595840"/>
                </a:cubicBezTo>
                <a:cubicBezTo>
                  <a:pt x="1192716" y="1617881"/>
                  <a:pt x="1147787" y="1628901"/>
                  <a:pt x="1090141" y="1628901"/>
                </a:cubicBezTo>
                <a:cubicBezTo>
                  <a:pt x="996891" y="1628901"/>
                  <a:pt x="885416" y="1602198"/>
                  <a:pt x="755714" y="1548791"/>
                </a:cubicBezTo>
                <a:cubicBezTo>
                  <a:pt x="626012" y="1495384"/>
                  <a:pt x="516231" y="1429686"/>
                  <a:pt x="426372" y="1351695"/>
                </a:cubicBezTo>
                <a:lnTo>
                  <a:pt x="228005" y="1753516"/>
                </a:lnTo>
                <a:cubicBezTo>
                  <a:pt x="339904" y="1843376"/>
                  <a:pt x="472574" y="1914161"/>
                  <a:pt x="626012" y="1965872"/>
                </a:cubicBezTo>
                <a:cubicBezTo>
                  <a:pt x="779450" y="2017583"/>
                  <a:pt x="932464" y="2043439"/>
                  <a:pt x="1085055" y="2043439"/>
                </a:cubicBezTo>
                <a:cubicBezTo>
                  <a:pt x="1222386" y="2043439"/>
                  <a:pt x="1346578" y="2022245"/>
                  <a:pt x="1457630" y="1979859"/>
                </a:cubicBezTo>
                <a:cubicBezTo>
                  <a:pt x="1568682" y="1937473"/>
                  <a:pt x="1656845" y="1873470"/>
                  <a:pt x="1722120" y="1787850"/>
                </a:cubicBezTo>
                <a:cubicBezTo>
                  <a:pt x="1787395" y="1702229"/>
                  <a:pt x="1820032" y="1597535"/>
                  <a:pt x="1820032" y="1473767"/>
                </a:cubicBezTo>
                <a:cubicBezTo>
                  <a:pt x="1820032" y="1351695"/>
                  <a:pt x="1789938" y="1253359"/>
                  <a:pt x="1729750" y="1178759"/>
                </a:cubicBezTo>
                <a:cubicBezTo>
                  <a:pt x="1669561" y="1104159"/>
                  <a:pt x="1598776" y="1048633"/>
                  <a:pt x="1517395" y="1012181"/>
                </a:cubicBezTo>
                <a:cubicBezTo>
                  <a:pt x="1436013" y="975729"/>
                  <a:pt x="1332591" y="939701"/>
                  <a:pt x="1207127" y="904096"/>
                </a:cubicBezTo>
                <a:cubicBezTo>
                  <a:pt x="1096923" y="873578"/>
                  <a:pt x="1016389" y="845179"/>
                  <a:pt x="965526" y="818900"/>
                </a:cubicBezTo>
                <a:cubicBezTo>
                  <a:pt x="914662" y="792620"/>
                  <a:pt x="889230" y="755744"/>
                  <a:pt x="889230" y="708272"/>
                </a:cubicBezTo>
                <a:cubicBezTo>
                  <a:pt x="889230" y="674363"/>
                  <a:pt x="902370" y="648507"/>
                  <a:pt x="928649" y="630705"/>
                </a:cubicBezTo>
                <a:cubicBezTo>
                  <a:pt x="954929" y="612903"/>
                  <a:pt x="990957" y="604002"/>
                  <a:pt x="1036734" y="604002"/>
                </a:cubicBezTo>
                <a:cubicBezTo>
                  <a:pt x="1109639" y="604002"/>
                  <a:pt x="1202889" y="623499"/>
                  <a:pt x="1316484" y="662495"/>
                </a:cubicBezTo>
                <a:cubicBezTo>
                  <a:pt x="1430079" y="701490"/>
                  <a:pt x="1534349" y="748962"/>
                  <a:pt x="1629294" y="804912"/>
                </a:cubicBezTo>
                <a:lnTo>
                  <a:pt x="1825119" y="398004"/>
                </a:lnTo>
                <a:cubicBezTo>
                  <a:pt x="1726783" y="335273"/>
                  <a:pt x="1611492" y="284833"/>
                  <a:pt x="1479247" y="246685"/>
                </a:cubicBezTo>
                <a:cubicBezTo>
                  <a:pt x="1347002" y="208538"/>
                  <a:pt x="1213909" y="189464"/>
                  <a:pt x="1079969" y="189464"/>
                </a:cubicBezTo>
                <a:close/>
                <a:moveTo>
                  <a:pt x="6095998" y="172330"/>
                </a:moveTo>
                <a:cubicBezTo>
                  <a:pt x="6028673" y="172330"/>
                  <a:pt x="5974097" y="226907"/>
                  <a:pt x="5974097" y="294232"/>
                </a:cubicBezTo>
                <a:lnTo>
                  <a:pt x="5974097" y="3337560"/>
                </a:lnTo>
                <a:lnTo>
                  <a:pt x="1065641" y="3337560"/>
                </a:lnTo>
                <a:cubicBezTo>
                  <a:pt x="1013206" y="3337560"/>
                  <a:pt x="968217" y="3369440"/>
                  <a:pt x="948999" y="3414876"/>
                </a:cubicBezTo>
                <a:lnTo>
                  <a:pt x="939052" y="3464150"/>
                </a:lnTo>
                <a:lnTo>
                  <a:pt x="939051" y="3464149"/>
                </a:lnTo>
                <a:lnTo>
                  <a:pt x="939051" y="3464150"/>
                </a:lnTo>
                <a:lnTo>
                  <a:pt x="939052" y="3464150"/>
                </a:lnTo>
                <a:lnTo>
                  <a:pt x="948999" y="3513424"/>
                </a:lnTo>
                <a:cubicBezTo>
                  <a:pt x="968217" y="3558859"/>
                  <a:pt x="1013206" y="3590739"/>
                  <a:pt x="1065641" y="3590739"/>
                </a:cubicBezTo>
                <a:lnTo>
                  <a:pt x="5974097" y="3590740"/>
                </a:lnTo>
                <a:lnTo>
                  <a:pt x="5974097" y="6563768"/>
                </a:lnTo>
                <a:cubicBezTo>
                  <a:pt x="5974097" y="6631093"/>
                  <a:pt x="6028673" y="6685670"/>
                  <a:pt x="6095998" y="6685670"/>
                </a:cubicBezTo>
                <a:cubicBezTo>
                  <a:pt x="6163323" y="6685670"/>
                  <a:pt x="6217900" y="6631093"/>
                  <a:pt x="6217900" y="6563768"/>
                </a:cubicBezTo>
                <a:lnTo>
                  <a:pt x="6217900" y="3590740"/>
                </a:lnTo>
                <a:lnTo>
                  <a:pt x="11592968" y="3590740"/>
                </a:lnTo>
                <a:cubicBezTo>
                  <a:pt x="11662882" y="3590740"/>
                  <a:pt x="11719558" y="3534064"/>
                  <a:pt x="11719558" y="3464150"/>
                </a:cubicBezTo>
                <a:lnTo>
                  <a:pt x="11719559" y="3464150"/>
                </a:lnTo>
                <a:cubicBezTo>
                  <a:pt x="11719559" y="3394236"/>
                  <a:pt x="11662883" y="3337560"/>
                  <a:pt x="11592969" y="3337560"/>
                </a:cubicBezTo>
                <a:lnTo>
                  <a:pt x="6217900" y="3337560"/>
                </a:lnTo>
                <a:lnTo>
                  <a:pt x="6217900" y="294232"/>
                </a:lnTo>
                <a:cubicBezTo>
                  <a:pt x="6217900" y="226907"/>
                  <a:pt x="6163323" y="172330"/>
                  <a:pt x="6095998" y="172330"/>
                </a:cubicBezTo>
                <a:close/>
                <a:moveTo>
                  <a:pt x="9196697" y="163473"/>
                </a:moveTo>
                <a:lnTo>
                  <a:pt x="9794343" y="1946238"/>
                </a:lnTo>
                <a:lnTo>
                  <a:pt x="10336039" y="1946238"/>
                </a:lnTo>
                <a:lnTo>
                  <a:pt x="10646306" y="804353"/>
                </a:lnTo>
                <a:lnTo>
                  <a:pt x="10946401" y="1946238"/>
                </a:lnTo>
                <a:lnTo>
                  <a:pt x="11490641" y="1946238"/>
                </a:lnTo>
                <a:lnTo>
                  <a:pt x="12093373" y="163473"/>
                </a:lnTo>
                <a:lnTo>
                  <a:pt x="11551677" y="163473"/>
                </a:lnTo>
                <a:lnTo>
                  <a:pt x="11236323" y="1399456"/>
                </a:lnTo>
                <a:lnTo>
                  <a:pt x="10915883" y="163473"/>
                </a:lnTo>
                <a:lnTo>
                  <a:pt x="10399618" y="163473"/>
                </a:lnTo>
                <a:lnTo>
                  <a:pt x="10081721" y="1401999"/>
                </a:lnTo>
                <a:lnTo>
                  <a:pt x="9761281" y="163473"/>
                </a:lnTo>
                <a:close/>
                <a:moveTo>
                  <a:pt x="0" y="0"/>
                </a:moveTo>
                <a:lnTo>
                  <a:pt x="12191999" y="0"/>
                </a:lnTo>
                <a:lnTo>
                  <a:pt x="12191999"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0" name="TextBox 29">
            <a:extLst>
              <a:ext uri="{FF2B5EF4-FFF2-40B4-BE49-F238E27FC236}">
                <a16:creationId xmlns="" xmlns:a16="http://schemas.microsoft.com/office/drawing/2014/main" id="{6C394E2D-E9C2-4B0B-8ADB-F407818B3BB6}"/>
              </a:ext>
            </a:extLst>
          </p:cNvPr>
          <p:cNvSpPr txBox="1"/>
          <p:nvPr/>
        </p:nvSpPr>
        <p:spPr>
          <a:xfrm>
            <a:off x="136527" y="-481597"/>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S</a:t>
            </a:r>
          </a:p>
        </p:txBody>
      </p:sp>
      <p:sp>
        <p:nvSpPr>
          <p:cNvPr id="32" name="TextBox 31">
            <a:extLst>
              <a:ext uri="{FF2B5EF4-FFF2-40B4-BE49-F238E27FC236}">
                <a16:creationId xmlns="" xmlns:a16="http://schemas.microsoft.com/office/drawing/2014/main" id="{A4DB4D52-3F93-4926-87A9-39C83C6CABCC}"/>
              </a:ext>
            </a:extLst>
          </p:cNvPr>
          <p:cNvSpPr txBox="1"/>
          <p:nvPr/>
        </p:nvSpPr>
        <p:spPr>
          <a:xfrm>
            <a:off x="-13996" y="4176121"/>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O</a:t>
            </a:r>
          </a:p>
        </p:txBody>
      </p:sp>
      <p:sp>
        <p:nvSpPr>
          <p:cNvPr id="34" name="TextBox 33">
            <a:extLst>
              <a:ext uri="{FF2B5EF4-FFF2-40B4-BE49-F238E27FC236}">
                <a16:creationId xmlns="" xmlns:a16="http://schemas.microsoft.com/office/drawing/2014/main" id="{57027117-07E7-49E7-995E-9301462E3AA2}"/>
              </a:ext>
            </a:extLst>
          </p:cNvPr>
          <p:cNvSpPr txBox="1"/>
          <p:nvPr/>
        </p:nvSpPr>
        <p:spPr>
          <a:xfrm>
            <a:off x="9151573" y="-502559"/>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W</a:t>
            </a:r>
          </a:p>
        </p:txBody>
      </p:sp>
      <p:sp>
        <p:nvSpPr>
          <p:cNvPr id="5" name="TextBox 4">
            <a:extLst>
              <a:ext uri="{FF2B5EF4-FFF2-40B4-BE49-F238E27FC236}">
                <a16:creationId xmlns="" xmlns:a16="http://schemas.microsoft.com/office/drawing/2014/main" id="{BD06B9AF-2FEF-48F4-AC69-394C3C55FB39}"/>
              </a:ext>
            </a:extLst>
          </p:cNvPr>
          <p:cNvSpPr txBox="1"/>
          <p:nvPr/>
        </p:nvSpPr>
        <p:spPr>
          <a:xfrm>
            <a:off x="10081918" y="4273283"/>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T</a:t>
            </a:r>
          </a:p>
        </p:txBody>
      </p:sp>
      <p:grpSp>
        <p:nvGrpSpPr>
          <p:cNvPr id="4" name="Group 3">
            <a:extLst>
              <a:ext uri="{FF2B5EF4-FFF2-40B4-BE49-F238E27FC236}">
                <a16:creationId xmlns="" xmlns:a16="http://schemas.microsoft.com/office/drawing/2014/main" id="{B6F310B9-EACD-4C7C-8B0E-DC4B26DAD62D}"/>
              </a:ext>
            </a:extLst>
          </p:cNvPr>
          <p:cNvGrpSpPr/>
          <p:nvPr/>
        </p:nvGrpSpPr>
        <p:grpSpPr>
          <a:xfrm>
            <a:off x="1885033" y="164464"/>
            <a:ext cx="4995131" cy="2985214"/>
            <a:chOff x="5518416" y="3390010"/>
            <a:chExt cx="4995131" cy="2985214"/>
          </a:xfrm>
        </p:grpSpPr>
        <p:sp>
          <p:nvSpPr>
            <p:cNvPr id="18" name="TextBox 17">
              <a:extLst>
                <a:ext uri="{FF2B5EF4-FFF2-40B4-BE49-F238E27FC236}">
                  <a16:creationId xmlns="" xmlns:a16="http://schemas.microsoft.com/office/drawing/2014/main" id="{7E92F877-F60C-4BD5-8B0D-4FB38DC0B459}"/>
                </a:ext>
              </a:extLst>
            </p:cNvPr>
            <p:cNvSpPr txBox="1"/>
            <p:nvPr/>
          </p:nvSpPr>
          <p:spPr>
            <a:xfrm>
              <a:off x="5531416" y="3390010"/>
              <a:ext cx="4970586"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Efficiency </a:t>
              </a:r>
              <a:r>
                <a:rPr lang="en-US" sz="2800" dirty="0" smtClean="0">
                  <a:solidFill>
                    <a:srgbClr val="033543"/>
                  </a:solidFill>
                  <a:latin typeface="Montserrat" panose="02000505000000020004" pitchFamily="2" charset="0"/>
                </a:rPr>
                <a:t>&amp; Speed</a:t>
              </a:r>
              <a:endParaRPr lang="pl-PL" sz="2800" dirty="0">
                <a:solidFill>
                  <a:srgbClr val="033543"/>
                </a:solidFill>
                <a:latin typeface="Montserrat" panose="02000505000000020004" pitchFamily="2" charset="0"/>
              </a:endParaRPr>
            </a:p>
          </p:txBody>
        </p:sp>
        <p:sp>
          <p:nvSpPr>
            <p:cNvPr id="19" name="TextBox 18">
              <a:extLst>
                <a:ext uri="{FF2B5EF4-FFF2-40B4-BE49-F238E27FC236}">
                  <a16:creationId xmlns="" xmlns:a16="http://schemas.microsoft.com/office/drawing/2014/main" id="{2C3D8188-A2C2-4E59-A026-3FC3C26066E2}"/>
                </a:ext>
              </a:extLst>
            </p:cNvPr>
            <p:cNvSpPr txBox="1"/>
            <p:nvPr/>
          </p:nvSpPr>
          <p:spPr>
            <a:xfrm>
              <a:off x="5571637" y="3871510"/>
              <a:ext cx="4129272" cy="738664"/>
            </a:xfrm>
            <a:prstGeom prst="rect">
              <a:avLst/>
            </a:prstGeom>
            <a:noFill/>
          </p:spPr>
          <p:txBody>
            <a:bodyPr wrap="square" rtlCol="0">
              <a:spAutoFit/>
            </a:bodyPr>
            <a:lstStyle/>
            <a:p>
              <a:r>
                <a:rPr lang="en-US" sz="1400" dirty="0">
                  <a:solidFill>
                    <a:srgbClr val="033543"/>
                  </a:solidFill>
                  <a:latin typeface="Montserrat" panose="02000505000000020004" pitchFamily="2" charset="0"/>
                </a:rPr>
                <a:t>The </a:t>
              </a:r>
              <a:r>
                <a:rPr lang="en-US" sz="1400" dirty="0" err="1">
                  <a:solidFill>
                    <a:srgbClr val="033543"/>
                  </a:solidFill>
                  <a:latin typeface="Montserrat" panose="02000505000000020004" pitchFamily="2" charset="0"/>
                </a:rPr>
                <a:t>chatbot</a:t>
              </a:r>
              <a:r>
                <a:rPr lang="en-US" sz="1400" dirty="0">
                  <a:solidFill>
                    <a:srgbClr val="033543"/>
                  </a:solidFill>
                  <a:latin typeface="Montserrat" panose="02000505000000020004" pitchFamily="2" charset="0"/>
                </a:rPr>
                <a:t> can quickly recognize and respond to student queries, providing instant assistance</a:t>
              </a:r>
              <a:endParaRPr lang="pl-PL" sz="1600" dirty="0">
                <a:solidFill>
                  <a:srgbClr val="033543"/>
                </a:solidFill>
                <a:latin typeface="Montserrat" panose="02000505000000020004" pitchFamily="2" charset="0"/>
              </a:endParaRPr>
            </a:p>
          </p:txBody>
        </p:sp>
        <p:sp>
          <p:nvSpPr>
            <p:cNvPr id="20" name="TextBox 19">
              <a:extLst>
                <a:ext uri="{FF2B5EF4-FFF2-40B4-BE49-F238E27FC236}">
                  <a16:creationId xmlns="" xmlns:a16="http://schemas.microsoft.com/office/drawing/2014/main" id="{120970CB-B18D-4DE6-8135-0144B529CB96}"/>
                </a:ext>
              </a:extLst>
            </p:cNvPr>
            <p:cNvSpPr txBox="1"/>
            <p:nvPr/>
          </p:nvSpPr>
          <p:spPr>
            <a:xfrm>
              <a:off x="5542961" y="4555210"/>
              <a:ext cx="4970586"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24/7 Availability</a:t>
              </a:r>
              <a:endParaRPr lang="pl-PL" sz="2800" dirty="0">
                <a:solidFill>
                  <a:srgbClr val="033543"/>
                </a:solidFill>
                <a:latin typeface="Montserrat" panose="02000505000000020004" pitchFamily="2" charset="0"/>
              </a:endParaRPr>
            </a:p>
          </p:txBody>
        </p:sp>
        <p:sp>
          <p:nvSpPr>
            <p:cNvPr id="21" name="TextBox 20">
              <a:extLst>
                <a:ext uri="{FF2B5EF4-FFF2-40B4-BE49-F238E27FC236}">
                  <a16:creationId xmlns="" xmlns:a16="http://schemas.microsoft.com/office/drawing/2014/main" id="{73869CD9-0D4A-4C31-9498-8F26F8850015}"/>
                </a:ext>
              </a:extLst>
            </p:cNvPr>
            <p:cNvSpPr txBox="1"/>
            <p:nvPr/>
          </p:nvSpPr>
          <p:spPr>
            <a:xfrm>
              <a:off x="5518416" y="5026757"/>
              <a:ext cx="4044130"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It operates </a:t>
              </a:r>
              <a:r>
                <a:rPr lang="en-US" sz="1600" dirty="0">
                  <a:solidFill>
                    <a:srgbClr val="033543"/>
                  </a:solidFill>
                  <a:latin typeface="Montserrat" panose="02000505000000020004" pitchFamily="2" charset="0"/>
                </a:rPr>
                <a:t>round the clock, providing students with support outside regular office hours.</a:t>
              </a:r>
              <a:endParaRPr lang="pl-PL" sz="1600" dirty="0">
                <a:solidFill>
                  <a:srgbClr val="033543"/>
                </a:solidFill>
                <a:latin typeface="Montserrat" panose="02000505000000020004" pitchFamily="2" charset="0"/>
              </a:endParaRPr>
            </a:p>
          </p:txBody>
        </p:sp>
        <p:sp>
          <p:nvSpPr>
            <p:cNvPr id="31" name="TextBox 30">
              <a:extLst>
                <a:ext uri="{FF2B5EF4-FFF2-40B4-BE49-F238E27FC236}">
                  <a16:creationId xmlns="" xmlns:a16="http://schemas.microsoft.com/office/drawing/2014/main" id="{120970CB-B18D-4DE6-8135-0144B529CB96}"/>
                </a:ext>
              </a:extLst>
            </p:cNvPr>
            <p:cNvSpPr txBox="1"/>
            <p:nvPr/>
          </p:nvSpPr>
          <p:spPr>
            <a:xfrm>
              <a:off x="5537862" y="5852004"/>
              <a:ext cx="4476141"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Cost Efficiency</a:t>
              </a:r>
              <a:endParaRPr lang="pl-PL" sz="2800" dirty="0">
                <a:solidFill>
                  <a:srgbClr val="033543"/>
                </a:solidFill>
                <a:latin typeface="Montserrat" panose="02000505000000020004" pitchFamily="2" charset="0"/>
              </a:endParaRPr>
            </a:p>
          </p:txBody>
        </p:sp>
      </p:grpSp>
      <p:grpSp>
        <p:nvGrpSpPr>
          <p:cNvPr id="23" name="Group 22">
            <a:extLst>
              <a:ext uri="{FF2B5EF4-FFF2-40B4-BE49-F238E27FC236}">
                <a16:creationId xmlns="" xmlns:a16="http://schemas.microsoft.com/office/drawing/2014/main" id="{D310BDB4-CCB5-42FC-94DA-8793821E3507}"/>
              </a:ext>
            </a:extLst>
          </p:cNvPr>
          <p:cNvGrpSpPr/>
          <p:nvPr/>
        </p:nvGrpSpPr>
        <p:grpSpPr>
          <a:xfrm>
            <a:off x="6282361" y="210630"/>
            <a:ext cx="4977489" cy="2961769"/>
            <a:chOff x="5349453" y="3220179"/>
            <a:chExt cx="4977489" cy="2961769"/>
          </a:xfrm>
        </p:grpSpPr>
        <p:sp>
          <p:nvSpPr>
            <p:cNvPr id="24" name="TextBox 23">
              <a:extLst>
                <a:ext uri="{FF2B5EF4-FFF2-40B4-BE49-F238E27FC236}">
                  <a16:creationId xmlns="" xmlns:a16="http://schemas.microsoft.com/office/drawing/2014/main" id="{00365624-90A3-4EFA-83DB-C49874828A58}"/>
                </a:ext>
              </a:extLst>
            </p:cNvPr>
            <p:cNvSpPr txBox="1"/>
            <p:nvPr/>
          </p:nvSpPr>
          <p:spPr>
            <a:xfrm>
              <a:off x="5349453" y="3220179"/>
              <a:ext cx="4970586" cy="954107"/>
            </a:xfrm>
            <a:prstGeom prst="rect">
              <a:avLst/>
            </a:prstGeom>
            <a:noFill/>
          </p:spPr>
          <p:txBody>
            <a:bodyPr wrap="square" rtlCol="0">
              <a:spAutoFit/>
            </a:bodyPr>
            <a:lstStyle/>
            <a:p>
              <a:r>
                <a:rPr lang="en-US" sz="2800" dirty="0">
                  <a:solidFill>
                    <a:srgbClr val="033543"/>
                  </a:solidFill>
                  <a:latin typeface="Montserrat" panose="02000505000000020004" pitchFamily="2" charset="0"/>
                </a:rPr>
                <a:t>Initial Setup </a:t>
              </a:r>
              <a:r>
                <a:rPr lang="en-US" sz="2800" dirty="0" smtClean="0">
                  <a:solidFill>
                    <a:srgbClr val="033543"/>
                  </a:solidFill>
                  <a:latin typeface="Montserrat" panose="02000505000000020004" pitchFamily="2" charset="0"/>
                </a:rPr>
                <a:t>&amp;</a:t>
              </a:r>
            </a:p>
            <a:p>
              <a:r>
                <a:rPr lang="en-US" sz="2800" dirty="0" smtClean="0">
                  <a:solidFill>
                    <a:srgbClr val="033543"/>
                  </a:solidFill>
                  <a:latin typeface="Montserrat" panose="02000505000000020004" pitchFamily="2" charset="0"/>
                </a:rPr>
                <a:t>Training</a:t>
              </a:r>
              <a:endParaRPr lang="pl-PL" sz="2800" dirty="0">
                <a:solidFill>
                  <a:srgbClr val="033543"/>
                </a:solidFill>
                <a:latin typeface="Montserrat" panose="02000505000000020004" pitchFamily="2" charset="0"/>
              </a:endParaRPr>
            </a:p>
          </p:txBody>
        </p:sp>
        <p:sp>
          <p:nvSpPr>
            <p:cNvPr id="25" name="TextBox 24">
              <a:extLst>
                <a:ext uri="{FF2B5EF4-FFF2-40B4-BE49-F238E27FC236}">
                  <a16:creationId xmlns="" xmlns:a16="http://schemas.microsoft.com/office/drawing/2014/main" id="{35F05FC1-066E-4EE8-B6BE-8886CFFC76BF}"/>
                </a:ext>
              </a:extLst>
            </p:cNvPr>
            <p:cNvSpPr txBox="1"/>
            <p:nvPr/>
          </p:nvSpPr>
          <p:spPr>
            <a:xfrm>
              <a:off x="5446512" y="4073143"/>
              <a:ext cx="2942450"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Will train the students. </a:t>
              </a:r>
              <a:endParaRPr lang="pl-PL" sz="1600" dirty="0">
                <a:solidFill>
                  <a:srgbClr val="033543"/>
                </a:solidFill>
                <a:latin typeface="Montserrat" panose="02000505000000020004" pitchFamily="2" charset="0"/>
              </a:endParaRPr>
            </a:p>
          </p:txBody>
        </p:sp>
        <p:sp>
          <p:nvSpPr>
            <p:cNvPr id="45" name="TextBox 44">
              <a:extLst>
                <a:ext uri="{FF2B5EF4-FFF2-40B4-BE49-F238E27FC236}">
                  <a16:creationId xmlns="" xmlns:a16="http://schemas.microsoft.com/office/drawing/2014/main" id="{00365624-90A3-4EFA-83DB-C49874828A58}"/>
                </a:ext>
              </a:extLst>
            </p:cNvPr>
            <p:cNvSpPr txBox="1"/>
            <p:nvPr/>
          </p:nvSpPr>
          <p:spPr>
            <a:xfrm>
              <a:off x="5356356" y="4851177"/>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Natural Language </a:t>
              </a:r>
              <a:endParaRPr lang="pl-PL" sz="2800" dirty="0">
                <a:solidFill>
                  <a:srgbClr val="033543"/>
                </a:solidFill>
                <a:latin typeface="Montserrat" panose="02000505000000020004" pitchFamily="2" charset="0"/>
              </a:endParaRPr>
            </a:p>
          </p:txBody>
        </p:sp>
        <p:sp>
          <p:nvSpPr>
            <p:cNvPr id="46" name="TextBox 45">
              <a:extLst>
                <a:ext uri="{FF2B5EF4-FFF2-40B4-BE49-F238E27FC236}">
                  <a16:creationId xmlns="" xmlns:a16="http://schemas.microsoft.com/office/drawing/2014/main" id="{35F05FC1-066E-4EE8-B6BE-8886CFFC76BF}"/>
                </a:ext>
              </a:extLst>
            </p:cNvPr>
            <p:cNvSpPr txBox="1"/>
            <p:nvPr/>
          </p:nvSpPr>
          <p:spPr>
            <a:xfrm>
              <a:off x="5395056" y="5350951"/>
              <a:ext cx="4722857"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We can train our bot to understand the natural language of the user.</a:t>
              </a:r>
            </a:p>
            <a:p>
              <a:pPr marL="285750" indent="-285750">
                <a:buFontTx/>
                <a:buChar char="-"/>
              </a:pPr>
              <a:r>
                <a:rPr lang="en-US" sz="1600" dirty="0" smtClean="0">
                  <a:solidFill>
                    <a:srgbClr val="033543"/>
                  </a:solidFill>
                  <a:latin typeface="Montserrat" panose="02000505000000020004" pitchFamily="2" charset="0"/>
                </a:rPr>
                <a:t>Using Machine Learning model</a:t>
              </a:r>
              <a:endParaRPr lang="pl-PL" sz="1600" dirty="0">
                <a:solidFill>
                  <a:srgbClr val="033543"/>
                </a:solidFill>
                <a:latin typeface="Montserrat" panose="02000505000000020004" pitchFamily="2" charset="0"/>
              </a:endParaRPr>
            </a:p>
          </p:txBody>
        </p:sp>
      </p:grpSp>
      <p:grpSp>
        <p:nvGrpSpPr>
          <p:cNvPr id="35" name="Group 34">
            <a:extLst>
              <a:ext uri="{FF2B5EF4-FFF2-40B4-BE49-F238E27FC236}">
                <a16:creationId xmlns="" xmlns:a16="http://schemas.microsoft.com/office/drawing/2014/main" id="{31097AC5-BEA0-4E17-B918-8D39EC7BC391}"/>
              </a:ext>
            </a:extLst>
          </p:cNvPr>
          <p:cNvGrpSpPr/>
          <p:nvPr/>
        </p:nvGrpSpPr>
        <p:grpSpPr>
          <a:xfrm>
            <a:off x="144039" y="3779663"/>
            <a:ext cx="7106944" cy="2780372"/>
            <a:chOff x="3449099" y="3516430"/>
            <a:chExt cx="7106944" cy="2780372"/>
          </a:xfrm>
        </p:grpSpPr>
        <p:sp>
          <p:nvSpPr>
            <p:cNvPr id="36" name="TextBox 35">
              <a:extLst>
                <a:ext uri="{FF2B5EF4-FFF2-40B4-BE49-F238E27FC236}">
                  <a16:creationId xmlns="" xmlns:a16="http://schemas.microsoft.com/office/drawing/2014/main" id="{0DE9F326-589F-4F37-A04F-0AB5A12E74C4}"/>
                </a:ext>
              </a:extLst>
            </p:cNvPr>
            <p:cNvSpPr txBox="1"/>
            <p:nvPr/>
          </p:nvSpPr>
          <p:spPr>
            <a:xfrm>
              <a:off x="3449099" y="3516430"/>
              <a:ext cx="5956802"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Continuous Improvement</a:t>
              </a:r>
              <a:endParaRPr lang="pl-PL" sz="2800" dirty="0">
                <a:solidFill>
                  <a:srgbClr val="033543"/>
                </a:solidFill>
                <a:latin typeface="Montserrat" panose="02000505000000020004" pitchFamily="2" charset="0"/>
              </a:endParaRPr>
            </a:p>
          </p:txBody>
        </p:sp>
        <p:sp>
          <p:nvSpPr>
            <p:cNvPr id="37" name="TextBox 36">
              <a:extLst>
                <a:ext uri="{FF2B5EF4-FFF2-40B4-BE49-F238E27FC236}">
                  <a16:creationId xmlns="" xmlns:a16="http://schemas.microsoft.com/office/drawing/2014/main" id="{72322DEE-234C-4C33-BD16-B4F2F0096E84}"/>
                </a:ext>
              </a:extLst>
            </p:cNvPr>
            <p:cNvSpPr txBox="1"/>
            <p:nvPr/>
          </p:nvSpPr>
          <p:spPr>
            <a:xfrm>
              <a:off x="3648388" y="4010050"/>
              <a:ext cx="5451108"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Multiple Number of users can be added</a:t>
              </a:r>
            </a:p>
            <a:p>
              <a:pPr marL="285750" indent="-285750">
                <a:buFontTx/>
                <a:buChar char="-"/>
              </a:pPr>
              <a:endParaRPr lang="pl-PL" sz="1600" dirty="0">
                <a:solidFill>
                  <a:srgbClr val="033543"/>
                </a:solidFill>
                <a:latin typeface="Montserrat" panose="02000505000000020004" pitchFamily="2" charset="0"/>
              </a:endParaRPr>
            </a:p>
          </p:txBody>
        </p:sp>
        <p:sp>
          <p:nvSpPr>
            <p:cNvPr id="38" name="TextBox 37">
              <a:extLst>
                <a:ext uri="{FF2B5EF4-FFF2-40B4-BE49-F238E27FC236}">
                  <a16:creationId xmlns="" xmlns:a16="http://schemas.microsoft.com/office/drawing/2014/main" id="{391F4113-0291-40B1-B180-540BD64C07D1}"/>
                </a:ext>
              </a:extLst>
            </p:cNvPr>
            <p:cNvSpPr txBox="1"/>
            <p:nvPr/>
          </p:nvSpPr>
          <p:spPr>
            <a:xfrm>
              <a:off x="5585457" y="4911889"/>
              <a:ext cx="4970586" cy="523220"/>
            </a:xfrm>
            <a:prstGeom prst="rect">
              <a:avLst/>
            </a:prstGeom>
            <a:noFill/>
          </p:spPr>
          <p:txBody>
            <a:bodyPr wrap="square" rtlCol="0">
              <a:spAutoFit/>
            </a:bodyPr>
            <a:lstStyle/>
            <a:p>
              <a:endParaRPr lang="pl-PL" sz="2800" dirty="0">
                <a:solidFill>
                  <a:srgbClr val="033543"/>
                </a:solidFill>
                <a:latin typeface="Montserrat" panose="02000505000000020004" pitchFamily="2" charset="0"/>
              </a:endParaRPr>
            </a:p>
          </p:txBody>
        </p:sp>
        <p:sp>
          <p:nvSpPr>
            <p:cNvPr id="39" name="TextBox 38">
              <a:extLst>
                <a:ext uri="{FF2B5EF4-FFF2-40B4-BE49-F238E27FC236}">
                  <a16:creationId xmlns="" xmlns:a16="http://schemas.microsoft.com/office/drawing/2014/main" id="{1A653B53-7B44-4F5A-903C-660DEA120484}"/>
                </a:ext>
              </a:extLst>
            </p:cNvPr>
            <p:cNvSpPr txBox="1"/>
            <p:nvPr/>
          </p:nvSpPr>
          <p:spPr>
            <a:xfrm>
              <a:off x="5452106" y="5465805"/>
              <a:ext cx="4233574"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Same application can run over different channels </a:t>
              </a:r>
              <a:r>
                <a:rPr lang="en-US" sz="1600" dirty="0" err="1" smtClean="0">
                  <a:solidFill>
                    <a:srgbClr val="033543"/>
                  </a:solidFill>
                  <a:latin typeface="Montserrat" panose="02000505000000020004" pitchFamily="2" charset="0"/>
                </a:rPr>
                <a:t>Eg</a:t>
              </a:r>
              <a:r>
                <a:rPr lang="en-US" sz="1600" dirty="0" smtClean="0">
                  <a:solidFill>
                    <a:srgbClr val="033543"/>
                  </a:solidFill>
                  <a:latin typeface="Montserrat" panose="02000505000000020004" pitchFamily="2" charset="0"/>
                </a:rPr>
                <a:t>. </a:t>
              </a:r>
              <a:r>
                <a:rPr lang="en-US" sz="1600" dirty="0" err="1" smtClean="0">
                  <a:solidFill>
                    <a:srgbClr val="033543"/>
                  </a:solidFill>
                  <a:latin typeface="Montserrat" panose="02000505000000020004" pitchFamily="2" charset="0"/>
                </a:rPr>
                <a:t>MSTeams</a:t>
              </a:r>
              <a:r>
                <a:rPr lang="en-US" sz="1600" dirty="0" smtClean="0">
                  <a:solidFill>
                    <a:srgbClr val="033543"/>
                  </a:solidFill>
                  <a:latin typeface="Montserrat" panose="02000505000000020004" pitchFamily="2" charset="0"/>
                </a:rPr>
                <a:t>, </a:t>
              </a:r>
            </a:p>
            <a:p>
              <a:r>
                <a:rPr lang="en-US" sz="1600" dirty="0" err="1" smtClean="0">
                  <a:solidFill>
                    <a:srgbClr val="033543"/>
                  </a:solidFill>
                  <a:latin typeface="Montserrat" panose="02000505000000020004" pitchFamily="2" charset="0"/>
                </a:rPr>
                <a:t>Wechat</a:t>
              </a:r>
              <a:r>
                <a:rPr lang="en-US" sz="1600" dirty="0" smtClean="0">
                  <a:solidFill>
                    <a:srgbClr val="033543"/>
                  </a:solidFill>
                  <a:latin typeface="Montserrat" panose="02000505000000020004" pitchFamily="2" charset="0"/>
                </a:rPr>
                <a:t>, Email …</a:t>
              </a:r>
              <a:endParaRPr lang="en-US" sz="1600" dirty="0">
                <a:solidFill>
                  <a:srgbClr val="033543"/>
                </a:solidFill>
                <a:latin typeface="Montserrat" panose="02000505000000020004" pitchFamily="2" charset="0"/>
              </a:endParaRPr>
            </a:p>
          </p:txBody>
        </p:sp>
      </p:grpSp>
      <p:grpSp>
        <p:nvGrpSpPr>
          <p:cNvPr id="40" name="Group 39">
            <a:extLst>
              <a:ext uri="{FF2B5EF4-FFF2-40B4-BE49-F238E27FC236}">
                <a16:creationId xmlns="" xmlns:a16="http://schemas.microsoft.com/office/drawing/2014/main" id="{823FAF20-4543-432E-954F-C3F58791A05C}"/>
              </a:ext>
            </a:extLst>
          </p:cNvPr>
          <p:cNvGrpSpPr/>
          <p:nvPr/>
        </p:nvGrpSpPr>
        <p:grpSpPr>
          <a:xfrm>
            <a:off x="6264466" y="4129234"/>
            <a:ext cx="5998115" cy="2392225"/>
            <a:chOff x="5312507" y="3520439"/>
            <a:chExt cx="5998115" cy="2392225"/>
          </a:xfrm>
        </p:grpSpPr>
        <p:sp>
          <p:nvSpPr>
            <p:cNvPr id="41" name="TextBox 40">
              <a:extLst>
                <a:ext uri="{FF2B5EF4-FFF2-40B4-BE49-F238E27FC236}">
                  <a16:creationId xmlns="" xmlns:a16="http://schemas.microsoft.com/office/drawing/2014/main" id="{D742DDB1-225C-45B3-96CA-183F2DF450A5}"/>
                </a:ext>
              </a:extLst>
            </p:cNvPr>
            <p:cNvSpPr txBox="1"/>
            <p:nvPr/>
          </p:nvSpPr>
          <p:spPr>
            <a:xfrm>
              <a:off x="5312507" y="3520439"/>
              <a:ext cx="5998115"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Security &amp; Privacy concern</a:t>
              </a:r>
              <a:endParaRPr lang="pl-PL" sz="2800" dirty="0">
                <a:solidFill>
                  <a:srgbClr val="033543"/>
                </a:solidFill>
                <a:latin typeface="Montserrat" panose="02000505000000020004" pitchFamily="2" charset="0"/>
              </a:endParaRPr>
            </a:p>
          </p:txBody>
        </p:sp>
        <p:sp>
          <p:nvSpPr>
            <p:cNvPr id="42" name="TextBox 41">
              <a:extLst>
                <a:ext uri="{FF2B5EF4-FFF2-40B4-BE49-F238E27FC236}">
                  <a16:creationId xmlns="" xmlns:a16="http://schemas.microsoft.com/office/drawing/2014/main" id="{8B2A3CA4-99D4-4924-9B12-A34C8DDBC591}"/>
                </a:ext>
              </a:extLst>
            </p:cNvPr>
            <p:cNvSpPr txBox="1"/>
            <p:nvPr/>
          </p:nvSpPr>
          <p:spPr>
            <a:xfrm>
              <a:off x="5609880" y="4011318"/>
              <a:ext cx="3642949" cy="1077218"/>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With exposure over internet							, </a:t>
              </a:r>
              <a:endParaRPr lang="pl-PL" sz="1600" dirty="0">
                <a:solidFill>
                  <a:srgbClr val="033543"/>
                </a:solidFill>
                <a:latin typeface="Montserrat" panose="02000505000000020004" pitchFamily="2" charset="0"/>
              </a:endParaRPr>
            </a:p>
          </p:txBody>
        </p:sp>
        <p:sp>
          <p:nvSpPr>
            <p:cNvPr id="43" name="TextBox 42">
              <a:extLst>
                <a:ext uri="{FF2B5EF4-FFF2-40B4-BE49-F238E27FC236}">
                  <a16:creationId xmlns="" xmlns:a16="http://schemas.microsoft.com/office/drawing/2014/main" id="{78CE13DA-4220-4785-B23D-D17987762A41}"/>
                </a:ext>
              </a:extLst>
            </p:cNvPr>
            <p:cNvSpPr txBox="1"/>
            <p:nvPr/>
          </p:nvSpPr>
          <p:spPr>
            <a:xfrm>
              <a:off x="5388761" y="4691376"/>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Recurring Cost</a:t>
              </a:r>
              <a:endParaRPr lang="pl-PL" sz="2800" dirty="0">
                <a:solidFill>
                  <a:srgbClr val="033543"/>
                </a:solidFill>
                <a:latin typeface="Montserrat" panose="02000505000000020004" pitchFamily="2" charset="0"/>
              </a:endParaRPr>
            </a:p>
          </p:txBody>
        </p:sp>
        <p:sp>
          <p:nvSpPr>
            <p:cNvPr id="44" name="TextBox 43">
              <a:extLst>
                <a:ext uri="{FF2B5EF4-FFF2-40B4-BE49-F238E27FC236}">
                  <a16:creationId xmlns="" xmlns:a16="http://schemas.microsoft.com/office/drawing/2014/main" id="{36DCC397-996B-41A1-93AD-12C1053B7057}"/>
                </a:ext>
              </a:extLst>
            </p:cNvPr>
            <p:cNvSpPr txBox="1"/>
            <p:nvPr/>
          </p:nvSpPr>
          <p:spPr>
            <a:xfrm>
              <a:off x="5542961" y="5327889"/>
              <a:ext cx="3880980" cy="584775"/>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A small but recurring amount of Funds paid to azure.</a:t>
              </a:r>
              <a:endParaRPr lang="pl-PL" sz="1600" dirty="0">
                <a:solidFill>
                  <a:srgbClr val="033543"/>
                </a:solidFill>
                <a:latin typeface="Montserrat" panose="02000505000000020004" pitchFamily="2" charset="0"/>
              </a:endParaRPr>
            </a:p>
          </p:txBody>
        </p:sp>
      </p:grpSp>
      <p:sp>
        <p:nvSpPr>
          <p:cNvPr id="7" name="Rectangle 6"/>
          <p:cNvSpPr/>
          <p:nvPr/>
        </p:nvSpPr>
        <p:spPr>
          <a:xfrm>
            <a:off x="2087378" y="4693424"/>
            <a:ext cx="4556666" cy="1384995"/>
          </a:xfrm>
          <a:prstGeom prst="rect">
            <a:avLst/>
          </a:prstGeom>
        </p:spPr>
        <p:txBody>
          <a:bodyPr wrap="square">
            <a:spAutoFit/>
          </a:bodyPr>
          <a:lstStyle/>
          <a:p>
            <a:r>
              <a:rPr lang="en-US" sz="2800" dirty="0">
                <a:solidFill>
                  <a:srgbClr val="033543"/>
                </a:solidFill>
                <a:latin typeface="Montserrat" panose="02000505000000020004" pitchFamily="2" charset="0"/>
              </a:rPr>
              <a:t>Integration with Other Services</a:t>
            </a:r>
            <a:endParaRPr lang="en-US" sz="2800" dirty="0" smtClean="0">
              <a:solidFill>
                <a:srgbClr val="033543"/>
              </a:solidFill>
              <a:latin typeface="Montserrat" panose="02000505000000020004" pitchFamily="2" charset="0"/>
            </a:endParaRPr>
          </a:p>
          <a:p>
            <a:endParaRPr lang="en-US" sz="2800" dirty="0">
              <a:solidFill>
                <a:srgbClr val="033543"/>
              </a:solidFill>
              <a:latin typeface="Montserrat" panose="02000505000000020004" pitchFamily="2" charset="0"/>
            </a:endParaRPr>
          </a:p>
        </p:txBody>
      </p:sp>
    </p:spTree>
    <p:extLst>
      <p:ext uri="{BB962C8B-B14F-4D97-AF65-F5344CB8AC3E}">
        <p14:creationId xmlns:p14="http://schemas.microsoft.com/office/powerpoint/2010/main" val="18384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CONFERENCE/JOURNAL SUBMISSION PROOF</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1262063"/>
            <a:ext cx="87630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723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REVIEW 3 DOCUMENT GUIDE APPROVAL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1262063"/>
            <a:ext cx="87630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216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7050"/>
          </a:xfrm>
        </p:spPr>
      </p:pic>
    </p:spTree>
    <p:extLst>
      <p:ext uri="{BB962C8B-B14F-4D97-AF65-F5344CB8AC3E}">
        <p14:creationId xmlns:p14="http://schemas.microsoft.com/office/powerpoint/2010/main" val="1926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p:nvPr/>
        </p:nvSpPr>
        <p:spPr>
          <a:xfrm>
            <a:off x="1631581" y="968907"/>
            <a:ext cx="8931568" cy="1015663"/>
          </a:xfrm>
          <a:prstGeom prst="rect">
            <a:avLst/>
          </a:prstGeom>
          <a:noFill/>
        </p:spPr>
        <p:txBody>
          <a:bodyPr wrap="square" rtlCol="0">
            <a:spAutoFit/>
          </a:bodyPr>
          <a:lstStyle/>
          <a:p>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 HELD THROUGH !</a:t>
            </a:r>
            <a:endParaRPr lang="en-US"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Object left"/>
          <p:cNvSpPr/>
          <p:nvPr/>
        </p:nvSpPr>
        <p:spPr>
          <a:xfrm>
            <a:off x="1500952"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p:cNvSpPr/>
          <p:nvPr/>
        </p:nvSpPr>
        <p:spPr>
          <a:xfrm>
            <a:off x="10329786"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Chuck" descr="http://i730.photobucket.com/albums/ww310/matt_054/ChuckApproves.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635179" y="2219986"/>
            <a:ext cx="4924372" cy="3193844"/>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p:cNvSpPr txBox="1"/>
          <p:nvPr/>
        </p:nvSpPr>
        <p:spPr>
          <a:xfrm>
            <a:off x="3038237" y="2339988"/>
            <a:ext cx="6115526" cy="1107996"/>
          </a:xfrm>
          <a:prstGeom prst="rect">
            <a:avLst/>
          </a:prstGeom>
          <a:noFill/>
        </p:spPr>
        <p:txBody>
          <a:bodyPr wrap="square" rtlCol="0">
            <a:spAutoFit/>
          </a:bodyPr>
          <a:lstStyle/>
          <a:p>
            <a:pPr algn="ctr"/>
            <a:r>
              <a:rPr lang="pl-PL"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endParaRPr lang="en-US"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Name"/>
          <p:cNvSpPr txBox="1"/>
          <p:nvPr/>
        </p:nvSpPr>
        <p:spPr>
          <a:xfrm>
            <a:off x="7416800" y="5912316"/>
            <a:ext cx="5049134" cy="769441"/>
          </a:xfrm>
          <a:prstGeom prst="rect">
            <a:avLst/>
          </a:prstGeom>
          <a:noFill/>
        </p:spPr>
        <p:txBody>
          <a:bodyPr wrap="square" rtlCol="0">
            <a:spAutoFit/>
          </a:bodyPr>
          <a:lstStyle/>
          <a:p>
            <a:r>
              <a:rPr lang="en-US" sz="28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Mayank</a:t>
            </a:r>
            <a:r>
              <a:rPr lang="en-US" sz="28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Gupta</a:t>
            </a:r>
          </a:p>
          <a:p>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20BCE1538 – </a:t>
            </a:r>
            <a:r>
              <a:rPr lang="en-US" sz="16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4</a:t>
            </a:r>
            <a:r>
              <a:rPr lang="en-US" sz="1600" baseline="300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th</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Yr</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B.Tech</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CSE @ VIT CHENNAI</a:t>
            </a:r>
            <a:endParaRPr lang="en-US" sz="2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repared by:"/>
          <p:cNvSpPr txBox="1"/>
          <p:nvPr/>
        </p:nvSpPr>
        <p:spPr>
          <a:xfrm>
            <a:off x="7439468" y="5647001"/>
            <a:ext cx="3200627" cy="338554"/>
          </a:xfrm>
          <a:prstGeom prst="rect">
            <a:avLst/>
          </a:prstGeom>
          <a:noFill/>
        </p:spPr>
        <p:txBody>
          <a:bodyPr wrap="square" rtlCol="0">
            <a:spAutoFit/>
          </a:bodyPr>
          <a:lstStyle/>
          <a:p>
            <a:r>
              <a:rPr lang="pl-PL"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Prepared by:</a:t>
            </a:r>
            <a:endParaRPr lang="en-US"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044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par>
                          <p:cTn id="19" fill="hold">
                            <p:stCondLst>
                              <p:cond delay="2500"/>
                            </p:stCondLst>
                            <p:childTnLst>
                              <p:par>
                                <p:cTn id="20" presetID="10" presetClass="exit" presetSubtype="0" fill="hold" grpId="1" nodeType="afterEffect">
                                  <p:stCondLst>
                                    <p:cond delay="3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3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35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3500"/>
                                  </p:stCondLst>
                                  <p:childTnLst>
                                    <p:animEffect transition="out" filter="fade">
                                      <p:cBhvr>
                                        <p:cTn id="30" dur="500"/>
                                        <p:tgtEl>
                                          <p:spTgt spid="2050"/>
                                        </p:tgtEl>
                                      </p:cBhvr>
                                    </p:animEffect>
                                    <p:set>
                                      <p:cBhvr>
                                        <p:cTn id="31" dur="1" fill="hold">
                                          <p:stCondLst>
                                            <p:cond delay="499"/>
                                          </p:stCondLst>
                                        </p:cTn>
                                        <p:tgtEl>
                                          <p:spTgt spid="2050"/>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7500"/>
                            </p:stCondLst>
                            <p:childTnLst>
                              <p:par>
                                <p:cTn id="37" presetID="18" presetClass="entr" presetSubtype="1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par>
                          <p:cTn id="40" fill="hold">
                            <p:stCondLst>
                              <p:cond delay="8000"/>
                            </p:stCondLst>
                            <p:childTnLst>
                              <p:par>
                                <p:cTn id="41" presetID="18" presetClass="entr" presetSubtype="1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p:bldP spid="10"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69" y="123640"/>
            <a:ext cx="4799949" cy="654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891" y="1646238"/>
            <a:ext cx="3962400"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3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88" name="Straight Connector 87"/>
          <p:cNvCxnSpPr>
            <a:cxnSpLocks/>
          </p:cNvCxnSpPr>
          <p:nvPr/>
        </p:nvCxnSpPr>
        <p:spPr>
          <a:xfrm flipH="1">
            <a:off x="10269578" y="2764721"/>
            <a:ext cx="1323510"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flipH="1">
            <a:off x="6574632" y="4948651"/>
            <a:ext cx="501845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flipV="1">
            <a:off x="11593088" y="2764723"/>
            <a:ext cx="0" cy="2183928"/>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689558" y="2469946"/>
            <a:ext cx="3580019" cy="646331"/>
          </a:xfrm>
          <a:prstGeom prst="rect">
            <a:avLst/>
          </a:prstGeom>
          <a:noFill/>
        </p:spPr>
        <p:txBody>
          <a:bodyPr wrap="none" rtlCol="0">
            <a:spAutoFit/>
          </a:bodyPr>
          <a:lstStyle/>
          <a:p>
            <a:r>
              <a:rPr lang="en-US" dirty="0" smtClean="0">
                <a:solidFill>
                  <a:srgbClr val="FF0000"/>
                </a:solidFill>
              </a:rPr>
              <a:t>	Integers assigned</a:t>
            </a:r>
            <a:endParaRPr lang="en-US" dirty="0">
              <a:solidFill>
                <a:srgbClr val="FF0000"/>
              </a:solidFill>
            </a:endParaRPr>
          </a:p>
          <a:p>
            <a:r>
              <a:rPr lang="en-US" dirty="0">
                <a:solidFill>
                  <a:srgbClr val="FF0000"/>
                </a:solidFill>
              </a:rPr>
              <a:t>I: 0, love: 1, coffee: 2, like: 3, dogs: 4</a:t>
            </a:r>
          </a:p>
        </p:txBody>
      </p:sp>
      <p:sp>
        <p:nvSpPr>
          <p:cNvPr id="6" name="TextBox 5"/>
          <p:cNvSpPr txBox="1"/>
          <p:nvPr/>
        </p:nvSpPr>
        <p:spPr>
          <a:xfrm>
            <a:off x="4186990" y="4071487"/>
            <a:ext cx="2387641" cy="1754326"/>
          </a:xfrm>
          <a:prstGeom prst="rect">
            <a:avLst/>
          </a:prstGeom>
          <a:noFill/>
        </p:spPr>
        <p:txBody>
          <a:bodyPr wrap="none" rtlCol="0">
            <a:spAutoFit/>
          </a:bodyPr>
          <a:lstStyle/>
          <a:p>
            <a:r>
              <a:rPr lang="en-US" dirty="0">
                <a:solidFill>
                  <a:srgbClr val="FF0000"/>
                </a:solidFill>
              </a:rPr>
              <a:t>Vector representations:</a:t>
            </a:r>
          </a:p>
          <a:p>
            <a:r>
              <a:rPr lang="en-US" dirty="0">
                <a:solidFill>
                  <a:srgbClr val="FF0000"/>
                </a:solidFill>
              </a:rPr>
              <a:t>I: [1,0,0,0,0]</a:t>
            </a:r>
          </a:p>
          <a:p>
            <a:r>
              <a:rPr lang="en-US" dirty="0">
                <a:solidFill>
                  <a:srgbClr val="FF0000"/>
                </a:solidFill>
              </a:rPr>
              <a:t>love: [0,1,0,0,0]</a:t>
            </a:r>
          </a:p>
          <a:p>
            <a:r>
              <a:rPr lang="en-US" dirty="0">
                <a:solidFill>
                  <a:srgbClr val="FF0000"/>
                </a:solidFill>
              </a:rPr>
              <a:t>coffee: [0,0,1,0,0]</a:t>
            </a:r>
          </a:p>
          <a:p>
            <a:r>
              <a:rPr lang="en-US" dirty="0">
                <a:solidFill>
                  <a:srgbClr val="FF0000"/>
                </a:solidFill>
              </a:rPr>
              <a:t>like: [0,0,0,1,0]</a:t>
            </a:r>
          </a:p>
          <a:p>
            <a:r>
              <a:rPr lang="en-US" dirty="0">
                <a:solidFill>
                  <a:srgbClr val="FF0000"/>
                </a:solidFill>
              </a:rPr>
              <a:t>dogs: [0,0,0,0,1</a:t>
            </a:r>
            <a:r>
              <a:rPr lang="en-US" dirty="0" smtClean="0">
                <a:solidFill>
                  <a:srgbClr val="FF0000"/>
                </a:solidFill>
              </a:rPr>
              <a:t>]</a:t>
            </a:r>
            <a:endParaRPr lang="en-US" dirty="0">
              <a:solidFill>
                <a:srgbClr val="FF0000"/>
              </a:solidFill>
            </a:endParaRPr>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One-hot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V</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ector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R</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epresentation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673627" y="2462283"/>
            <a:ext cx="1472808" cy="6548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cxnSp>
        <p:nvCxnSpPr>
          <p:cNvPr id="45" name="Straight Arrow Connector 44"/>
          <p:cNvCxnSpPr>
            <a:cxnSpLocks/>
          </p:cNvCxnSpPr>
          <p:nvPr/>
        </p:nvCxnSpPr>
        <p:spPr>
          <a:xfrm flipV="1">
            <a:off x="2194560" y="2666198"/>
            <a:ext cx="958832" cy="554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flipV="1">
            <a:off x="6259435" y="2635718"/>
            <a:ext cx="958832" cy="554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28312" y="2459504"/>
            <a:ext cx="1466248" cy="646331"/>
          </a:xfrm>
          <a:prstGeom prst="rect">
            <a:avLst/>
          </a:prstGeom>
        </p:spPr>
        <p:txBody>
          <a:bodyPr wrap="square">
            <a:spAutoFit/>
          </a:bodyPr>
          <a:lstStyle/>
          <a:p>
            <a:r>
              <a:rPr lang="nn-NO" dirty="0" smtClean="0">
                <a:solidFill>
                  <a:srgbClr val="FF0000"/>
                </a:solidFill>
              </a:rPr>
              <a:t>I love coffee.</a:t>
            </a:r>
          </a:p>
          <a:p>
            <a:r>
              <a:rPr lang="nn-NO" dirty="0" smtClean="0">
                <a:solidFill>
                  <a:srgbClr val="FF0000"/>
                </a:solidFill>
              </a:rPr>
              <a:t>I like dogs.</a:t>
            </a:r>
            <a:endParaRPr lang="nn-NO" dirty="0">
              <a:solidFill>
                <a:srgbClr val="FF0000"/>
              </a:solidFill>
            </a:endParaRPr>
          </a:p>
        </p:txBody>
      </p:sp>
      <p:sp>
        <p:nvSpPr>
          <p:cNvPr id="49" name="Rounded Rectangle 48"/>
          <p:cNvSpPr/>
          <p:nvPr/>
        </p:nvSpPr>
        <p:spPr>
          <a:xfrm>
            <a:off x="3330332" y="2479571"/>
            <a:ext cx="2730427" cy="6548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3" name="TextBox 2"/>
          <p:cNvSpPr txBox="1"/>
          <p:nvPr/>
        </p:nvSpPr>
        <p:spPr>
          <a:xfrm>
            <a:off x="3368845" y="2488100"/>
            <a:ext cx="2730427" cy="646331"/>
          </a:xfrm>
          <a:prstGeom prst="rect">
            <a:avLst/>
          </a:prstGeom>
          <a:noFill/>
        </p:spPr>
        <p:txBody>
          <a:bodyPr wrap="none" rtlCol="0">
            <a:spAutoFit/>
          </a:bodyPr>
          <a:lstStyle/>
          <a:p>
            <a:r>
              <a:rPr lang="en-US" dirty="0" smtClean="0">
                <a:solidFill>
                  <a:srgbClr val="FF0000"/>
                </a:solidFill>
              </a:rPr>
              <a:t>	Vocab</a:t>
            </a:r>
            <a:r>
              <a:rPr lang="en-US" dirty="0">
                <a:solidFill>
                  <a:srgbClr val="FF0000"/>
                </a:solidFill>
              </a:rPr>
              <a:t/>
            </a:r>
            <a:br>
              <a:rPr lang="en-US" dirty="0">
                <a:solidFill>
                  <a:srgbClr val="FF0000"/>
                </a:solidFill>
              </a:rPr>
            </a:br>
            <a:r>
              <a:rPr lang="en-US" dirty="0" smtClean="0">
                <a:solidFill>
                  <a:srgbClr val="FF0000"/>
                </a:solidFill>
              </a:rPr>
              <a:t>{I</a:t>
            </a:r>
            <a:r>
              <a:rPr lang="en-US" dirty="0">
                <a:solidFill>
                  <a:srgbClr val="FF0000"/>
                </a:solidFill>
              </a:rPr>
              <a:t>, love, coffee, I, like, dogs</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40704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Review 2 </a:t>
            </a:r>
            <a:r>
              <a:rPr lang="en-US" sz="2000" b="1" smtClean="0">
                <a:solidFill>
                  <a:schemeClr val="tx1">
                    <a:lumMod val="50000"/>
                    <a:lumOff val="50000"/>
                  </a:schemeClr>
                </a:solidFill>
                <a:latin typeface="Open Sans ExtraBold" pitchFamily="34" charset="0"/>
                <a:ea typeface="Open Sans ExtraBold" pitchFamily="34" charset="0"/>
                <a:cs typeface="Open Sans ExtraBold" pitchFamily="34" charset="0"/>
              </a:rPr>
              <a:t>PPT Approval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1262063"/>
            <a:ext cx="87630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80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6" name="Picture 15"/>
          <p:cNvPicPr/>
          <p:nvPr/>
        </p:nvPicPr>
        <p:blipFill>
          <a:blip r:embed="rId3"/>
          <a:stretch>
            <a:fillRect/>
          </a:stretch>
        </p:blipFill>
        <p:spPr>
          <a:xfrm>
            <a:off x="4070112" y="3863856"/>
            <a:ext cx="4060944" cy="2021305"/>
          </a:xfrm>
          <a:prstGeom prst="rect">
            <a:avLst/>
          </a:prstGeom>
        </p:spPr>
      </p:pic>
      <p:sp>
        <p:nvSpPr>
          <p:cNvPr id="84" name="Google Shape;84;p1"/>
          <p:cNvSpPr txBox="1"/>
          <p:nvPr/>
        </p:nvSpPr>
        <p:spPr>
          <a:xfrm>
            <a:off x="8149715" y="832941"/>
            <a:ext cx="3917079" cy="6395591"/>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r>
              <a:rPr lang="en-US" sz="1000" b="1" dirty="0">
                <a:solidFill>
                  <a:srgbClr val="0070C0"/>
                </a:solidFill>
                <a:latin typeface="Arial"/>
                <a:ea typeface="Arial"/>
                <a:cs typeface="Arial"/>
                <a:sym typeface="Arial"/>
              </a:rPr>
              <a:t>RESULTS</a:t>
            </a:r>
            <a:endParaRPr sz="900" b="1" dirty="0">
              <a:solidFill>
                <a:srgbClr val="0070C0"/>
              </a:solidFill>
              <a:latin typeface="Arial"/>
              <a:ea typeface="Arial"/>
              <a:cs typeface="Arial"/>
              <a:sym typeface="Arial"/>
            </a:endParaRPr>
          </a:p>
          <a:p>
            <a:pPr lvl="0" algn="just"/>
            <a:r>
              <a:rPr lang="en-US" sz="900" dirty="0">
                <a:solidFill>
                  <a:schemeClr val="dk1"/>
                </a:solidFill>
                <a:latin typeface="Times New Roman"/>
                <a:ea typeface="Times New Roman"/>
                <a:cs typeface="Times New Roman"/>
              </a:rPr>
              <a:t>In the comparison between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and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models, it was found that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had a significantly faster average response time of 0.02 seconds compared to </a:t>
            </a:r>
            <a:r>
              <a:rPr lang="en-US" sz="900" dirty="0" err="1">
                <a:solidFill>
                  <a:schemeClr val="dk1"/>
                </a:solidFill>
                <a:latin typeface="Times New Roman"/>
                <a:ea typeface="Times New Roman"/>
                <a:cs typeface="Times New Roman"/>
              </a:rPr>
              <a:t>TensorFlow's</a:t>
            </a:r>
            <a:r>
              <a:rPr lang="en-US" sz="900" dirty="0">
                <a:solidFill>
                  <a:schemeClr val="dk1"/>
                </a:solidFill>
                <a:latin typeface="Times New Roman"/>
                <a:ea typeface="Times New Roman"/>
                <a:cs typeface="Times New Roman"/>
              </a:rPr>
              <a:t> 0.246 seconds, indicating superior speed performance. However,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exhibited a higher average confidence score of 98.9, surpassing </a:t>
            </a:r>
            <a:r>
              <a:rPr lang="en-US" sz="900" dirty="0" err="1">
                <a:solidFill>
                  <a:schemeClr val="dk1"/>
                </a:solidFill>
                <a:latin typeface="Times New Roman"/>
                <a:ea typeface="Times New Roman"/>
                <a:cs typeface="Times New Roman"/>
              </a:rPr>
              <a:t>PyTorch's</a:t>
            </a:r>
            <a:r>
              <a:rPr lang="en-US" sz="900" dirty="0">
                <a:solidFill>
                  <a:schemeClr val="dk1"/>
                </a:solidFill>
                <a:latin typeface="Times New Roman"/>
                <a:ea typeface="Times New Roman"/>
                <a:cs typeface="Times New Roman"/>
              </a:rPr>
              <a:t> average of 83.9, suggesting that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is more effective in terms of confidence in its predictions. </a:t>
            </a: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lgn="just"/>
            <a:r>
              <a:rPr lang="en-US" sz="900" dirty="0" smtClean="0">
                <a:solidFill>
                  <a:schemeClr val="dk1"/>
                </a:solidFill>
                <a:latin typeface="Times New Roman"/>
                <a:ea typeface="Times New Roman"/>
                <a:cs typeface="Times New Roman"/>
              </a:rPr>
              <a:t>The </a:t>
            </a:r>
            <a:r>
              <a:rPr lang="en-US" sz="900" dirty="0">
                <a:solidFill>
                  <a:schemeClr val="dk1"/>
                </a:solidFill>
                <a:latin typeface="Times New Roman"/>
                <a:ea typeface="Times New Roman"/>
                <a:cs typeface="Times New Roman"/>
              </a:rPr>
              <a:t>number of queries posed by a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for each different objective is called “intent-wise distribution”. The distribution of intents points to popular topics, recurring issues, or areas where students might want further help or information.</a:t>
            </a: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endParaRPr sz="900" b="1" dirty="0">
              <a:solidFill>
                <a:srgbClr val="0070C0"/>
              </a:solidFill>
              <a:latin typeface="Arial"/>
              <a:ea typeface="Arial"/>
              <a:cs typeface="Arial"/>
              <a:sym typeface="Arial"/>
            </a:endParaRPr>
          </a:p>
          <a:p>
            <a:endParaRPr lang="en-US" sz="900" b="1" dirty="0">
              <a:solidFill>
                <a:srgbClr val="0070C0"/>
              </a:solidFill>
              <a:latin typeface="Arial"/>
              <a:ea typeface="Arial"/>
              <a:cs typeface="Arial"/>
              <a:sym typeface="Arial"/>
            </a:endParaRPr>
          </a:p>
          <a:p>
            <a:endParaRPr lang="en-US" sz="900" b="1" dirty="0">
              <a:solidFill>
                <a:srgbClr val="0070C0"/>
              </a:solidFill>
            </a:endParaRPr>
          </a:p>
          <a:p>
            <a:endParaRPr lang="en-US" sz="900" b="1" dirty="0">
              <a:solidFill>
                <a:srgbClr val="0070C0"/>
              </a:solidFill>
            </a:endParaRPr>
          </a:p>
          <a:p>
            <a:endParaRPr lang="en-US" sz="900" b="1" dirty="0">
              <a:solidFill>
                <a:srgbClr val="0070C0"/>
              </a:solidFill>
            </a:endParaRPr>
          </a:p>
          <a:p>
            <a:pPr lvl="0" algn="just"/>
            <a:r>
              <a:rPr lang="en-US" sz="900" dirty="0">
                <a:solidFill>
                  <a:schemeClr val="dk1"/>
                </a:solidFill>
                <a:latin typeface="Times New Roman"/>
                <a:ea typeface="Times New Roman"/>
                <a:cs typeface="Times New Roman"/>
              </a:rPr>
              <a:t>In the test data,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has a greater recall, meaning it captures more positive occurrences but with somewhat lower accuracy, while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has a higher precision and F1 score, showing better results in terms of precision-recall balance.</a:t>
            </a:r>
          </a:p>
          <a:p>
            <a:pPr lvl="0" algn="just"/>
            <a:r>
              <a:rPr lang="en-US" sz="900" dirty="0">
                <a:solidFill>
                  <a:schemeClr val="dk1"/>
                </a:solidFill>
                <a:latin typeface="Times New Roman"/>
                <a:ea typeface="Times New Roman"/>
                <a:cs typeface="Times New Roman"/>
              </a:rPr>
              <a:t> </a:t>
            </a:r>
          </a:p>
          <a:p>
            <a:pPr lvl="0" algn="just"/>
            <a:r>
              <a:rPr lang="en-US" sz="900" b="1" dirty="0">
                <a:solidFill>
                  <a:srgbClr val="0070C0"/>
                </a:solidFill>
                <a:latin typeface="Arial"/>
                <a:ea typeface="Arial"/>
                <a:cs typeface="Arial"/>
                <a:sym typeface="Arial"/>
              </a:rPr>
              <a:t>CONCLUSION</a:t>
            </a:r>
            <a:endParaRPr lang="en-US" sz="900" dirty="0">
              <a:solidFill>
                <a:schemeClr val="dk1"/>
              </a:solidFill>
              <a:latin typeface="Times New Roman"/>
              <a:ea typeface="Times New Roman"/>
              <a:cs typeface="Times New Roman"/>
              <a:sym typeface="Red Hat Display"/>
            </a:endParaRPr>
          </a:p>
          <a:p>
            <a:pPr lvl="0" algn="just">
              <a:buClr>
                <a:schemeClr val="dk1"/>
              </a:buClr>
              <a:buSzPts val="1800"/>
            </a:pPr>
            <a:r>
              <a:rPr lang="en-US" sz="900" dirty="0">
                <a:solidFill>
                  <a:schemeClr val="dk1"/>
                </a:solidFill>
                <a:latin typeface="Times New Roman"/>
                <a:ea typeface="Times New Roman"/>
                <a:cs typeface="Times New Roman"/>
                <a:sym typeface="Red Hat Display"/>
              </a:rPr>
              <a:t>The VIT FAQ Assist </a:t>
            </a:r>
            <a:r>
              <a:rPr lang="en-US" sz="900" dirty="0" err="1">
                <a:solidFill>
                  <a:schemeClr val="dk1"/>
                </a:solidFill>
                <a:latin typeface="Times New Roman"/>
                <a:ea typeface="Times New Roman"/>
                <a:cs typeface="Times New Roman"/>
                <a:sym typeface="Red Hat Display"/>
              </a:rPr>
              <a:t>Chatbot</a:t>
            </a:r>
            <a:r>
              <a:rPr lang="en-US" sz="900" dirty="0">
                <a:solidFill>
                  <a:schemeClr val="dk1"/>
                </a:solidFill>
                <a:latin typeface="Times New Roman"/>
                <a:ea typeface="Times New Roman"/>
                <a:cs typeface="Times New Roman"/>
                <a:sym typeface="Red Hat Display"/>
              </a:rPr>
              <a:t> provides comprehensive answers for instructors and students, integrating seamlessly with the VIT website and relying on MongoDB and SQL databases. It ensures security with features like dual-factor authentication and allows users to flag incorrect replies for continuous improvement. While </a:t>
            </a:r>
            <a:r>
              <a:rPr lang="en-US" sz="900" dirty="0" err="1">
                <a:solidFill>
                  <a:schemeClr val="dk1"/>
                </a:solidFill>
                <a:latin typeface="Times New Roman"/>
                <a:ea typeface="Times New Roman"/>
                <a:cs typeface="Times New Roman"/>
                <a:sym typeface="Red Hat Display"/>
              </a:rPr>
              <a:t>TensorFlow</a:t>
            </a:r>
            <a:r>
              <a:rPr lang="en-US" sz="900" dirty="0">
                <a:solidFill>
                  <a:schemeClr val="dk1"/>
                </a:solidFill>
                <a:latin typeface="Times New Roman"/>
                <a:ea typeface="Times New Roman"/>
                <a:cs typeface="Times New Roman"/>
                <a:sym typeface="Red Hat Display"/>
              </a:rPr>
              <a:t> offers higher confidence and accuracy, </a:t>
            </a:r>
            <a:r>
              <a:rPr lang="en-US" sz="900" dirty="0" err="1">
                <a:solidFill>
                  <a:schemeClr val="dk1"/>
                </a:solidFill>
                <a:latin typeface="Times New Roman"/>
                <a:ea typeface="Times New Roman"/>
                <a:cs typeface="Times New Roman"/>
                <a:sym typeface="Red Hat Display"/>
              </a:rPr>
              <a:t>PyTorch</a:t>
            </a:r>
            <a:r>
              <a:rPr lang="en-US" sz="900" dirty="0">
                <a:solidFill>
                  <a:schemeClr val="dk1"/>
                </a:solidFill>
                <a:latin typeface="Times New Roman"/>
                <a:ea typeface="Times New Roman"/>
                <a:cs typeface="Times New Roman"/>
                <a:sym typeface="Red Hat Display"/>
              </a:rPr>
              <a:t> is faster in query processing and recall. Future iterations may integrate real-time data streams for improved efficiency.</a:t>
            </a:r>
            <a:endParaRPr sz="900" b="1" dirty="0">
              <a:solidFill>
                <a:srgbClr val="0070C0"/>
              </a:solidFill>
              <a:latin typeface="Arial"/>
              <a:ea typeface="Arial"/>
              <a:cs typeface="Arial"/>
              <a:sym typeface="Arial"/>
            </a:endParaRPr>
          </a:p>
          <a:p>
            <a:pPr>
              <a:lnSpc>
                <a:spcPct val="150000"/>
              </a:lnSpc>
            </a:pPr>
            <a:r>
              <a:rPr lang="en-US" sz="900" dirty="0">
                <a:solidFill>
                  <a:srgbClr val="0070C0"/>
                </a:solidFill>
              </a:rPr>
              <a:t>	                </a:t>
            </a:r>
            <a:r>
              <a:rPr lang="en-US" sz="900" dirty="0">
                <a:solidFill>
                  <a:srgbClr val="0070C0"/>
                </a:solidFill>
                <a:hlinkClick r:id="rId4"/>
              </a:rPr>
              <a:t>mayank.gupta2020@vitstudent.ac.in</a:t>
            </a:r>
            <a:endParaRPr lang="en-US" sz="900" dirty="0">
              <a:solidFill>
                <a:srgbClr val="0070C0"/>
              </a:solidFill>
            </a:endParaRPr>
          </a:p>
          <a:p>
            <a:r>
              <a:rPr lang="en-US" sz="900" dirty="0">
                <a:solidFill>
                  <a:srgbClr val="0070C0"/>
                </a:solidFill>
                <a:sym typeface="Arial"/>
              </a:rPr>
              <a:t>	                Mo@9868007206</a:t>
            </a:r>
          </a:p>
          <a:p>
            <a:endParaRPr lang="en-US" sz="900" b="1" dirty="0">
              <a:solidFill>
                <a:srgbClr val="0070C0"/>
              </a:solidFill>
              <a:latin typeface="Arial"/>
              <a:ea typeface="Arial"/>
              <a:cs typeface="Arial"/>
              <a:sym typeface="Arial"/>
            </a:endParaRPr>
          </a:p>
          <a:p>
            <a:r>
              <a:rPr lang="en-US" sz="900" b="1" dirty="0">
                <a:solidFill>
                  <a:srgbClr val="0070C0"/>
                </a:solidFill>
                <a:latin typeface="Arial"/>
                <a:ea typeface="Arial"/>
                <a:cs typeface="Arial"/>
                <a:sym typeface="Arial"/>
              </a:rPr>
              <a:t>REFERENCES </a:t>
            </a:r>
            <a:endParaRPr dirty="0"/>
          </a:p>
          <a:p>
            <a:pPr marL="194379" indent="-194379" algn="just">
              <a:buFont typeface="+mj-lt"/>
              <a:buAutoNum type="arabicPeriod"/>
            </a:pPr>
            <a:r>
              <a:rPr lang="en-US" sz="900" dirty="0" err="1" smtClean="0">
                <a:solidFill>
                  <a:schemeClr val="dk1"/>
                </a:solidFill>
                <a:latin typeface="Times New Roman"/>
                <a:ea typeface="Times New Roman"/>
                <a:cs typeface="Times New Roman"/>
              </a:rPr>
              <a:t>Chandrakala</a:t>
            </a:r>
            <a:r>
              <a:rPr lang="en-US" sz="900" dirty="0">
                <a:solidFill>
                  <a:schemeClr val="dk1"/>
                </a:solidFill>
                <a:latin typeface="Times New Roman"/>
                <a:ea typeface="Times New Roman"/>
                <a:cs typeface="Times New Roman"/>
              </a:rPr>
              <a:t>, C.B., Bhardwaj, R. &amp; Pujari, C. An intent recognition pipeline for conversational AI. Int. j. inf. </a:t>
            </a:r>
            <a:r>
              <a:rPr lang="en-US" sz="900" dirty="0" err="1">
                <a:solidFill>
                  <a:schemeClr val="dk1"/>
                </a:solidFill>
                <a:latin typeface="Times New Roman"/>
                <a:ea typeface="Times New Roman"/>
                <a:cs typeface="Times New Roman"/>
              </a:rPr>
              <a:t>tecnol</a:t>
            </a:r>
            <a:r>
              <a:rPr lang="en-US" sz="900" dirty="0">
                <a:solidFill>
                  <a:schemeClr val="dk1"/>
                </a:solidFill>
                <a:latin typeface="Times New Roman"/>
                <a:ea typeface="Times New Roman"/>
                <a:cs typeface="Times New Roman"/>
              </a:rPr>
              <a:t>. 16, 731–743 (2024). https://doi.org/10.1007/s41870-023-01642-8</a:t>
            </a:r>
            <a:endParaRPr sz="900" dirty="0">
              <a:solidFill>
                <a:schemeClr val="dk1"/>
              </a:solidFill>
              <a:latin typeface="Times New Roman"/>
              <a:ea typeface="Times New Roman"/>
              <a:cs typeface="Times New Roman"/>
            </a:endParaRPr>
          </a:p>
          <a:p>
            <a:endParaRPr sz="900" dirty="0">
              <a:solidFill>
                <a:schemeClr val="dk1"/>
              </a:solidFill>
              <a:latin typeface="Times New Roman"/>
              <a:ea typeface="Times New Roman"/>
              <a:cs typeface="Times New Roman"/>
            </a:endParaRPr>
          </a:p>
        </p:txBody>
      </p:sp>
      <p:sp>
        <p:nvSpPr>
          <p:cNvPr id="85" name="Google Shape;85;p1"/>
          <p:cNvSpPr/>
          <p:nvPr/>
        </p:nvSpPr>
        <p:spPr>
          <a:xfrm>
            <a:off x="10856" y="-72837"/>
            <a:ext cx="12192000" cy="830302"/>
          </a:xfrm>
          <a:custGeom>
            <a:avLst/>
            <a:gdLst/>
            <a:ahLst/>
            <a:cxnLst/>
            <a:rect l="l" t="t" r="r" b="b"/>
            <a:pathLst>
              <a:path w="20104100" h="2233930" extrusionOk="0">
                <a:moveTo>
                  <a:pt x="0" y="2233788"/>
                </a:moveTo>
                <a:lnTo>
                  <a:pt x="20104099" y="2233788"/>
                </a:lnTo>
                <a:lnTo>
                  <a:pt x="20104099" y="0"/>
                </a:lnTo>
                <a:lnTo>
                  <a:pt x="0" y="0"/>
                </a:lnTo>
                <a:lnTo>
                  <a:pt x="0" y="2233788"/>
                </a:lnTo>
                <a:close/>
              </a:path>
            </a:pathLst>
          </a:custGeom>
          <a:solidFill>
            <a:schemeClr val="accent1"/>
          </a:solidFill>
          <a:ln>
            <a:noFill/>
          </a:ln>
        </p:spPr>
        <p:txBody>
          <a:bodyPr spcFirstLastPara="1" wrap="square" lIns="0" tIns="0" rIns="0" bIns="0" anchor="t" anchorCtr="0">
            <a:noAutofit/>
          </a:bodyPr>
          <a:lstStyle/>
          <a:p>
            <a:endParaRPr sz="1200">
              <a:solidFill>
                <a:schemeClr val="dk1"/>
              </a:solidFill>
              <a:latin typeface="Calibri"/>
              <a:ea typeface="Calibri"/>
              <a:cs typeface="Calibri"/>
              <a:sym typeface="Calibri"/>
            </a:endParaRPr>
          </a:p>
        </p:txBody>
      </p:sp>
      <p:sp>
        <p:nvSpPr>
          <p:cNvPr id="86" name="Google Shape;86;p1"/>
          <p:cNvSpPr txBox="1"/>
          <p:nvPr/>
        </p:nvSpPr>
        <p:spPr>
          <a:xfrm>
            <a:off x="1375058" y="-80381"/>
            <a:ext cx="10798609" cy="420435"/>
          </a:xfrm>
          <a:prstGeom prst="rect">
            <a:avLst/>
          </a:prstGeom>
          <a:noFill/>
          <a:ln>
            <a:noFill/>
          </a:ln>
        </p:spPr>
        <p:txBody>
          <a:bodyPr spcFirstLastPara="1" wrap="square" lIns="0" tIns="4889" rIns="0" bIns="0" anchor="b" anchorCtr="0">
            <a:spAutoFit/>
          </a:bodyPr>
          <a:lstStyle/>
          <a:p>
            <a:pPr marL="5157" algn="ctr">
              <a:lnSpc>
                <a:spcPct val="90000"/>
              </a:lnSpc>
              <a:buClr>
                <a:schemeClr val="dk1"/>
              </a:buClr>
              <a:buSzPts val="2400"/>
            </a:pPr>
            <a:r>
              <a:rPr lang="en-US" sz="1500" b="1" dirty="0">
                <a:solidFill>
                  <a:schemeClr val="dk1"/>
                </a:solidFill>
              </a:rPr>
              <a:t>Knowledge-Based </a:t>
            </a:r>
            <a:r>
              <a:rPr lang="en-US" sz="1500" b="1" dirty="0" err="1">
                <a:solidFill>
                  <a:schemeClr val="dk1"/>
                </a:solidFill>
              </a:rPr>
              <a:t>Chatbot</a:t>
            </a:r>
            <a:r>
              <a:rPr lang="en-US" sz="1500" b="1" dirty="0">
                <a:solidFill>
                  <a:schemeClr val="dk1"/>
                </a:solidFill>
              </a:rPr>
              <a:t>: Enhancing Student</a:t>
            </a:r>
          </a:p>
          <a:p>
            <a:pPr marL="5157" algn="ctr">
              <a:lnSpc>
                <a:spcPct val="90000"/>
              </a:lnSpc>
              <a:buClr>
                <a:schemeClr val="dk1"/>
              </a:buClr>
              <a:buSzPts val="2400"/>
            </a:pPr>
            <a:r>
              <a:rPr lang="en-US" sz="1500" b="1" dirty="0">
                <a:solidFill>
                  <a:schemeClr val="dk1"/>
                </a:solidFill>
              </a:rPr>
              <a:t> Engagement and Support in Educational Institutes</a:t>
            </a:r>
            <a:endParaRPr sz="1500" b="1" dirty="0">
              <a:solidFill>
                <a:schemeClr val="lt1"/>
              </a:solidFill>
              <a:sym typeface="Arial"/>
            </a:endParaRPr>
          </a:p>
        </p:txBody>
      </p:sp>
      <p:sp>
        <p:nvSpPr>
          <p:cNvPr id="87" name="Google Shape;87;p1"/>
          <p:cNvSpPr txBox="1"/>
          <p:nvPr/>
        </p:nvSpPr>
        <p:spPr>
          <a:xfrm>
            <a:off x="2984500" y="334568"/>
            <a:ext cx="6905949"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latin typeface="Arial"/>
                <a:ea typeface="Arial"/>
                <a:cs typeface="Arial"/>
                <a:sym typeface="Arial"/>
              </a:rPr>
              <a:t>Mayank Gupta – 20BCE1538</a:t>
            </a:r>
            <a:endParaRPr sz="1000" dirty="0">
              <a:solidFill>
                <a:schemeClr val="dk1"/>
              </a:solidFill>
              <a:latin typeface="Arial"/>
              <a:ea typeface="Arial"/>
              <a:cs typeface="Arial"/>
              <a:sym typeface="Arial"/>
            </a:endParaRPr>
          </a:p>
        </p:txBody>
      </p:sp>
      <p:pic>
        <p:nvPicPr>
          <p:cNvPr id="88" name="Google Shape;88;p1" descr="See the source image"/>
          <p:cNvPicPr preferRelativeResize="0"/>
          <p:nvPr/>
        </p:nvPicPr>
        <p:blipFill rotWithShape="1">
          <a:blip r:embed="rId5">
            <a:alphaModFix/>
          </a:blip>
          <a:srcRect/>
          <a:stretch/>
        </p:blipFill>
        <p:spPr>
          <a:xfrm>
            <a:off x="0" y="-4625"/>
            <a:ext cx="2435411" cy="617429"/>
          </a:xfrm>
          <a:prstGeom prst="rect">
            <a:avLst/>
          </a:prstGeom>
          <a:noFill/>
          <a:ln>
            <a:noFill/>
          </a:ln>
        </p:spPr>
      </p:pic>
      <p:sp>
        <p:nvSpPr>
          <p:cNvPr id="89" name="Google Shape;89;p1"/>
          <p:cNvSpPr txBox="1"/>
          <p:nvPr/>
        </p:nvSpPr>
        <p:spPr>
          <a:xfrm>
            <a:off x="3737632" y="468540"/>
            <a:ext cx="4944576"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rPr>
              <a:t>Dr. </a:t>
            </a:r>
            <a:r>
              <a:rPr lang="en-US" sz="1000" dirty="0" err="1">
                <a:solidFill>
                  <a:srgbClr val="FFFFFF"/>
                </a:solidFill>
              </a:rPr>
              <a:t>Geetha</a:t>
            </a:r>
            <a:r>
              <a:rPr lang="en-US" sz="1000" dirty="0">
                <a:solidFill>
                  <a:srgbClr val="FFFFFF"/>
                </a:solidFill>
              </a:rPr>
              <a:t> S.</a:t>
            </a:r>
            <a:endParaRPr sz="1000" dirty="0">
              <a:solidFill>
                <a:schemeClr val="dk1"/>
              </a:solidFill>
              <a:latin typeface="Arial"/>
              <a:ea typeface="Arial"/>
              <a:cs typeface="Arial"/>
              <a:sym typeface="Arial"/>
            </a:endParaRPr>
          </a:p>
        </p:txBody>
      </p:sp>
      <p:sp>
        <p:nvSpPr>
          <p:cNvPr id="90" name="Google Shape;90;p1"/>
          <p:cNvSpPr txBox="1"/>
          <p:nvPr/>
        </p:nvSpPr>
        <p:spPr>
          <a:xfrm>
            <a:off x="3875572" y="612391"/>
            <a:ext cx="4944576"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latin typeface="Arial"/>
                <a:ea typeface="Arial"/>
                <a:cs typeface="Arial"/>
                <a:sym typeface="Arial"/>
              </a:rPr>
              <a:t>School of Computer Science and Engineering</a:t>
            </a:r>
            <a:endParaRPr sz="1000" dirty="0">
              <a:solidFill>
                <a:schemeClr val="dk1"/>
              </a:solidFill>
              <a:latin typeface="Arial"/>
              <a:ea typeface="Arial"/>
              <a:cs typeface="Arial"/>
              <a:sym typeface="Arial"/>
            </a:endParaRPr>
          </a:p>
        </p:txBody>
      </p:sp>
      <p:sp>
        <p:nvSpPr>
          <p:cNvPr id="91" name="Google Shape;91;p1"/>
          <p:cNvSpPr txBox="1"/>
          <p:nvPr/>
        </p:nvSpPr>
        <p:spPr>
          <a:xfrm>
            <a:off x="125206" y="823062"/>
            <a:ext cx="3855429" cy="7556678"/>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r>
              <a:rPr lang="en-US" sz="1000" b="1" dirty="0">
                <a:solidFill>
                  <a:srgbClr val="0070C0"/>
                </a:solidFill>
                <a:latin typeface="Arial"/>
                <a:ea typeface="Arial"/>
                <a:cs typeface="Arial"/>
                <a:sym typeface="Arial"/>
              </a:rPr>
              <a:t>MOTIVATION / INTRODUCTION</a:t>
            </a:r>
            <a:endParaRPr dirty="0" smtClean="0"/>
          </a:p>
          <a:p>
            <a:pPr lvl="0" algn="just">
              <a:buClr>
                <a:schemeClr val="dk1"/>
              </a:buClr>
              <a:buSzPts val="1800"/>
            </a:pPr>
            <a:r>
              <a:rPr lang="en-US" sz="900" dirty="0">
                <a:solidFill>
                  <a:schemeClr val="dk1"/>
                </a:solidFill>
                <a:latin typeface="Times New Roman"/>
                <a:ea typeface="Times New Roman"/>
                <a:cs typeface="Times New Roman"/>
                <a:sym typeface="Times New Roman"/>
              </a:rPr>
              <a:t>In modern educational institution, the requirement for effective management of commonly asked questions (FAQs) within the college community has grown in importance in contemporary educational institutions. Immediate and accurate answers to frequently asked questions on all facets of college life—from academic calendars and administrative procedures to campus amenities and extracurricular activities—are what students, instructors, and staff frequently need.</a:t>
            </a:r>
          </a:p>
          <a:p>
            <a:pPr lvl="0" algn="just">
              <a:buClr>
                <a:schemeClr val="dk1"/>
              </a:buClr>
              <a:buSzPts val="1800"/>
            </a:pPr>
            <a:endParaRPr lang="en-US" sz="900" dirty="0">
              <a:solidFill>
                <a:schemeClr val="dk1"/>
              </a:solidFill>
              <a:latin typeface="Times New Roman"/>
              <a:ea typeface="Times New Roman"/>
              <a:cs typeface="Times New Roman"/>
              <a:sym typeface="Times New Roman"/>
            </a:endParaRPr>
          </a:p>
          <a:p>
            <a:pPr marL="242973" indent="-242973" algn="just">
              <a:buClr>
                <a:schemeClr val="dk1"/>
              </a:buClr>
              <a:buSzPts val="1800"/>
              <a:buFont typeface="Arial"/>
              <a:buChar char="•"/>
            </a:pPr>
            <a:r>
              <a:rPr lang="en-US" sz="900" dirty="0">
                <a:solidFill>
                  <a:schemeClr val="dk1"/>
                </a:solidFill>
                <a:latin typeface="Times New Roman"/>
                <a:ea typeface="Times New Roman"/>
                <a:cs typeface="Times New Roman"/>
                <a:sym typeface="Times New Roman"/>
              </a:rPr>
              <a:t>The influx of new students and faculty members creates a surge in queries, adding complexity to the management of communication channels between authorities and the academic community.</a:t>
            </a:r>
            <a:endParaRPr sz="900" dirty="0">
              <a:solidFill>
                <a:schemeClr val="dk1"/>
              </a:solidFill>
              <a:latin typeface="Times New Roman"/>
              <a:ea typeface="Times New Roman"/>
              <a:cs typeface="Times New Roman"/>
              <a:sym typeface="Times New Roman"/>
            </a:endParaRPr>
          </a:p>
          <a:p>
            <a:pPr marL="242973" indent="-242973" algn="just">
              <a:buClr>
                <a:schemeClr val="dk1"/>
              </a:buClr>
              <a:buSzPts val="1800"/>
              <a:buFont typeface="Arial"/>
              <a:buChar char="•"/>
            </a:pPr>
            <a:r>
              <a:rPr lang="en-US" sz="900" dirty="0">
                <a:solidFill>
                  <a:schemeClr val="dk1"/>
                </a:solidFill>
                <a:latin typeface="Times New Roman"/>
                <a:ea typeface="Times New Roman"/>
                <a:cs typeface="Times New Roman"/>
              </a:rPr>
              <a:t>The chaotic nature of the college reception during admission processing, with only a few people being served at a time, also highlighted the need for a more efficient information dissemination system.</a:t>
            </a:r>
          </a:p>
          <a:p>
            <a:pPr marL="242973" indent="-242973" algn="just">
              <a:buClr>
                <a:schemeClr val="dk1"/>
              </a:buClr>
              <a:buSzPts val="1800"/>
              <a:buFont typeface="Arial"/>
              <a:buChar char="•"/>
            </a:pPr>
            <a:endParaRPr lang="en-US" sz="900" dirty="0">
              <a:solidFill>
                <a:schemeClr val="dk1"/>
              </a:solidFill>
              <a:latin typeface="Times New Roman"/>
              <a:ea typeface="Times New Roman"/>
              <a:cs typeface="Times New Roman"/>
            </a:endParaRPr>
          </a:p>
          <a:p>
            <a:pPr algn="just">
              <a:buClr>
                <a:schemeClr val="dk1"/>
              </a:buClr>
              <a:buSzPts val="1800"/>
            </a:pPr>
            <a:r>
              <a:rPr lang="en-US" sz="900" dirty="0">
                <a:solidFill>
                  <a:schemeClr val="dk1"/>
                </a:solidFill>
                <a:latin typeface="Times New Roman"/>
                <a:ea typeface="Times New Roman"/>
                <a:cs typeface="Times New Roman"/>
              </a:rPr>
              <a:t>To address these challenges, we conducted a survey with 185 responses, which revealed that 60% of students prefer using more interactive methods like </a:t>
            </a:r>
            <a:r>
              <a:rPr lang="en-US" sz="900" dirty="0" err="1">
                <a:solidFill>
                  <a:schemeClr val="dk1"/>
                </a:solidFill>
                <a:latin typeface="Times New Roman"/>
                <a:ea typeface="Times New Roman"/>
                <a:cs typeface="Times New Roman"/>
              </a:rPr>
              <a:t>chatbots</a:t>
            </a:r>
            <a:r>
              <a:rPr lang="en-US" sz="900" dirty="0">
                <a:solidFill>
                  <a:schemeClr val="dk1"/>
                </a:solidFill>
                <a:latin typeface="Times New Roman"/>
                <a:ea typeface="Times New Roman"/>
                <a:cs typeface="Times New Roman"/>
              </a:rPr>
              <a:t> for querying, while 11% prefer calls, 27% prefer mobile applications, and 2% prefer in-person interactions.</a:t>
            </a:r>
          </a:p>
          <a:p>
            <a:pPr marL="242973" indent="-242973" algn="just">
              <a:buClr>
                <a:schemeClr val="dk1"/>
              </a:buClr>
              <a:buSzPts val="1800"/>
              <a:buFont typeface="Arial"/>
              <a:buChar char="•"/>
            </a:pPr>
            <a:endParaRPr sz="900" dirty="0">
              <a:solidFill>
                <a:schemeClr val="dk1"/>
              </a:solidFill>
              <a:latin typeface="Times New Roman"/>
              <a:ea typeface="Times New Roman"/>
              <a:cs typeface="Times New Roman"/>
              <a:sym typeface="Times New Roman"/>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endParaRPr lang="en-US" sz="900" b="1" dirty="0" smtClean="0">
              <a:solidFill>
                <a:srgbClr val="0070C0"/>
              </a:solidFill>
              <a:latin typeface="Arial"/>
              <a:ea typeface="Arial"/>
              <a:cs typeface="Arial"/>
              <a:sym typeface="Arial"/>
            </a:endParaRPr>
          </a:p>
          <a:p>
            <a:r>
              <a:rPr lang="en-US" sz="900" b="1" dirty="0" smtClean="0">
                <a:solidFill>
                  <a:srgbClr val="0070C0"/>
                </a:solidFill>
                <a:latin typeface="Arial"/>
                <a:ea typeface="Arial"/>
                <a:cs typeface="Arial"/>
                <a:sym typeface="Arial"/>
              </a:rPr>
              <a:t>OBJECTIVES</a:t>
            </a:r>
            <a:endParaRPr dirty="0"/>
          </a:p>
          <a:p>
            <a:pPr algn="just">
              <a:buClr>
                <a:schemeClr val="dk1"/>
              </a:buClr>
              <a:buSzPts val="1800"/>
            </a:pPr>
            <a:r>
              <a:rPr lang="en-US" sz="900" dirty="0">
                <a:solidFill>
                  <a:schemeClr val="dk1"/>
                </a:solidFill>
                <a:latin typeface="Times New Roman"/>
                <a:ea typeface="Times New Roman"/>
                <a:cs typeface="Times New Roman"/>
              </a:rPr>
              <a:t>The thesis aims to create a knowledge-based inquiry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that is suitable for production based on our research findings. Among the features that this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offers would correspond to precisely and accurately responding to users questions, and this way, it would be able to meet students’ and faculty’s needs. There would be tools for administrators, including a chart dashboard and logging system that logs a student’s inquiry and the bot’s response, to analyze the performance of the bot . In addition, the bot would be secured, with users’ data being protected by two-factor authentication and the CORS mechanism.</a:t>
            </a:r>
          </a:p>
          <a:p>
            <a:pPr algn="just">
              <a:buClr>
                <a:schemeClr val="dk1"/>
              </a:buClr>
              <a:buSzPts val="1800"/>
            </a:pPr>
            <a:endParaRPr sz="900" dirty="0">
              <a:solidFill>
                <a:srgbClr val="231F20"/>
              </a:solidFill>
              <a:latin typeface="Arial"/>
              <a:ea typeface="Arial"/>
              <a:cs typeface="Arial"/>
              <a:sym typeface="Arial"/>
            </a:endParaRPr>
          </a:p>
          <a:p>
            <a:r>
              <a:rPr lang="en-US" sz="900" b="1" dirty="0">
                <a:solidFill>
                  <a:srgbClr val="0070C0"/>
                </a:solidFill>
                <a:latin typeface="Arial"/>
                <a:ea typeface="Arial"/>
                <a:cs typeface="Arial"/>
                <a:sym typeface="Arial"/>
              </a:rPr>
              <a:t>SCOPE OF THE PROJECT</a:t>
            </a:r>
            <a:endParaRPr sz="900" b="1" dirty="0">
              <a:solidFill>
                <a:srgbClr val="0070C0"/>
              </a:solidFill>
              <a:latin typeface="Arial"/>
              <a:ea typeface="Arial"/>
              <a:cs typeface="Arial"/>
              <a:sym typeface="Arial"/>
            </a:endParaRPr>
          </a:p>
          <a:p>
            <a:pPr lvl="0" algn="just">
              <a:buClr>
                <a:schemeClr val="dk1"/>
              </a:buClr>
              <a:buSzPts val="1800"/>
            </a:pPr>
            <a:r>
              <a:rPr lang="en-US" sz="900" dirty="0">
                <a:solidFill>
                  <a:schemeClr val="dk1"/>
                </a:solidFill>
                <a:latin typeface="Times New Roman"/>
                <a:ea typeface="Times New Roman"/>
                <a:cs typeface="Times New Roman"/>
              </a:rPr>
              <a:t>The scope of this project is utilization of natural language processing methods, specifically pattern matching and information retrieval. Our goal is not only to provide assistance to students and faculty seeking information about the institute but also to enable administrators to analyze and comprehend student behavior effectively.</a:t>
            </a: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endParaRPr sz="900" b="1" dirty="0">
              <a:solidFill>
                <a:srgbClr val="0070C0"/>
              </a:solidFill>
              <a:latin typeface="Arial"/>
              <a:ea typeface="Arial"/>
              <a:cs typeface="Arial"/>
              <a:sym typeface="Arial"/>
            </a:endParaRPr>
          </a:p>
        </p:txBody>
      </p:sp>
      <p:sp>
        <p:nvSpPr>
          <p:cNvPr id="92" name="Google Shape;92;p1"/>
          <p:cNvSpPr txBox="1"/>
          <p:nvPr/>
        </p:nvSpPr>
        <p:spPr>
          <a:xfrm>
            <a:off x="4126628" y="832941"/>
            <a:ext cx="3917143" cy="6354554"/>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lgn="just"/>
            <a:r>
              <a:rPr lang="en-US" sz="1000" b="1" dirty="0">
                <a:solidFill>
                  <a:srgbClr val="0070C0"/>
                </a:solidFill>
                <a:latin typeface="Arial"/>
                <a:ea typeface="Arial"/>
                <a:cs typeface="Arial"/>
                <a:sym typeface="Arial"/>
              </a:rPr>
              <a:t>METHODOLOGY</a:t>
            </a:r>
            <a:endParaRPr dirty="0"/>
          </a:p>
          <a:p>
            <a:r>
              <a:rPr lang="en-US" sz="900" dirty="0">
                <a:solidFill>
                  <a:schemeClr val="dk1"/>
                </a:solidFill>
                <a:latin typeface="Times New Roman"/>
                <a:ea typeface="Times New Roman"/>
                <a:cs typeface="Times New Roman"/>
              </a:rPr>
              <a:t>Algorithms Implemented: Bidirectional Long Short-Term Memory</a:t>
            </a:r>
          </a:p>
          <a:p>
            <a:r>
              <a:rPr lang="en-US" sz="900" dirty="0">
                <a:solidFill>
                  <a:schemeClr val="dk1"/>
                </a:solidFill>
                <a:latin typeface="Times New Roman"/>
                <a:ea typeface="Times New Roman"/>
                <a:cs typeface="Times New Roman"/>
              </a:rPr>
              <a:t>The following outlines the algorithm for answer processing:</a:t>
            </a:r>
          </a:p>
          <a:p>
            <a:pPr algn="just"/>
            <a:r>
              <a:rPr lang="en-US" sz="900" b="1" dirty="0">
                <a:solidFill>
                  <a:schemeClr val="dk1"/>
                </a:solidFill>
                <a:latin typeface="Times New Roman"/>
                <a:ea typeface="Times New Roman"/>
                <a:cs typeface="Times New Roman"/>
              </a:rPr>
              <a:t>Step 1: Mapping Words </a:t>
            </a:r>
            <a:r>
              <a:rPr lang="en-US" sz="900" dirty="0">
                <a:solidFill>
                  <a:schemeClr val="dk1"/>
                </a:solidFill>
                <a:latin typeface="Times New Roman"/>
                <a:ea typeface="Times New Roman"/>
                <a:cs typeface="Times New Roman"/>
              </a:rPr>
              <a:t>Tokenization involves breaking down a sequence of text into individual words or </a:t>
            </a:r>
            <a:r>
              <a:rPr lang="en-US" sz="900" dirty="0" err="1">
                <a:solidFill>
                  <a:schemeClr val="dk1"/>
                </a:solidFill>
                <a:latin typeface="Times New Roman"/>
                <a:ea typeface="Times New Roman"/>
                <a:cs typeface="Times New Roman"/>
              </a:rPr>
              <a:t>tokens.Words</a:t>
            </a:r>
            <a:r>
              <a:rPr lang="en-US" sz="900" dirty="0">
                <a:solidFill>
                  <a:schemeClr val="dk1"/>
                </a:solidFill>
                <a:latin typeface="Times New Roman"/>
                <a:ea typeface="Times New Roman"/>
                <a:cs typeface="Times New Roman"/>
              </a:rPr>
              <a:t> are mapped to discrete units to facilitate further analysis and processing. Tokenization helps in preparing the input data for the subsequent steps in the natural language processing pipeline.</a:t>
            </a:r>
          </a:p>
          <a:p>
            <a:pPr algn="just"/>
            <a:r>
              <a:rPr lang="en-US" sz="900" b="1" dirty="0">
                <a:solidFill>
                  <a:schemeClr val="dk1"/>
                </a:solidFill>
                <a:latin typeface="Times New Roman"/>
                <a:ea typeface="Times New Roman"/>
                <a:cs typeface="Times New Roman"/>
              </a:rPr>
              <a:t>Step 2: Intent Classification </a:t>
            </a:r>
            <a:r>
              <a:rPr lang="en-US" sz="900" dirty="0">
                <a:solidFill>
                  <a:schemeClr val="dk1"/>
                </a:solidFill>
                <a:latin typeface="Times New Roman"/>
                <a:ea typeface="Times New Roman"/>
                <a:cs typeface="Times New Roman"/>
              </a:rPr>
              <a:t>In the process of building an intent classification system, the training of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involves several key stages.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&amp; </a:t>
            </a:r>
            <a:r>
              <a:rPr lang="en-US" sz="900" dirty="0" err="1">
                <a:solidFill>
                  <a:schemeClr val="dk1"/>
                </a:solidFill>
                <a:latin typeface="Times New Roman"/>
                <a:ea typeface="Times New Roman"/>
                <a:cs typeface="Times New Roman"/>
              </a:rPr>
              <a:t>Tenserflow</a:t>
            </a:r>
            <a:r>
              <a:rPr lang="en-US" sz="900" dirty="0">
                <a:solidFill>
                  <a:schemeClr val="dk1"/>
                </a:solidFill>
                <a:latin typeface="Times New Roman"/>
                <a:ea typeface="Times New Roman"/>
                <a:cs typeface="Times New Roman"/>
              </a:rPr>
              <a:t> model uses a supervised learning is employed to train the model on the dataset, with the model adjusting its internal parameters to effectively map input queries to their intended classifications. The training process involves the definition of a loss function to quantify the model's performance, coupled with optimization algorithms like stochastic gradient descent to iteratively refine the model's parameters. </a:t>
            </a:r>
          </a:p>
          <a:p>
            <a:pPr algn="just"/>
            <a:r>
              <a:rPr lang="en-US" sz="900" b="1" dirty="0">
                <a:solidFill>
                  <a:schemeClr val="dk1"/>
                </a:solidFill>
                <a:latin typeface="Times New Roman"/>
                <a:ea typeface="Times New Roman"/>
                <a:cs typeface="Times New Roman"/>
              </a:rPr>
              <a:t>Step 3: Random Answer </a:t>
            </a:r>
            <a:r>
              <a:rPr lang="en-US" sz="900" dirty="0">
                <a:solidFill>
                  <a:schemeClr val="dk1"/>
                </a:solidFill>
                <a:latin typeface="Times New Roman"/>
                <a:ea typeface="Times New Roman"/>
                <a:cs typeface="Times New Roman"/>
              </a:rPr>
              <a:t>It is used by the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to understand the intents of the user and reply with a particular action to the user. The Domain has all the information that is needed by the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to understand what the user wants to convey and provide an appropriate answer to the query raised by the user</a:t>
            </a:r>
          </a:p>
          <a:p>
            <a:pPr algn="just"/>
            <a:r>
              <a:rPr lang="en-US" sz="900" b="1" dirty="0">
                <a:solidFill>
                  <a:schemeClr val="dk1"/>
                </a:solidFill>
                <a:latin typeface="Times New Roman"/>
                <a:ea typeface="Times New Roman"/>
                <a:cs typeface="Times New Roman"/>
              </a:rPr>
              <a:t>Step 4: </a:t>
            </a:r>
            <a:r>
              <a:rPr lang="en-US" sz="900" b="1" dirty="0" err="1">
                <a:solidFill>
                  <a:schemeClr val="dk1"/>
                </a:solidFill>
                <a:latin typeface="Times New Roman"/>
                <a:ea typeface="Times New Roman"/>
                <a:cs typeface="Times New Roman"/>
              </a:rPr>
              <a:t>Loggin</a:t>
            </a:r>
            <a:r>
              <a:rPr lang="en-US" sz="900" b="1" dirty="0">
                <a:solidFill>
                  <a:schemeClr val="dk1"/>
                </a:solidFill>
                <a:latin typeface="Times New Roman"/>
                <a:ea typeface="Times New Roman"/>
                <a:cs typeface="Times New Roman"/>
              </a:rPr>
              <a:t> to DB </a:t>
            </a:r>
            <a:r>
              <a:rPr lang="en-US" sz="900" dirty="0">
                <a:solidFill>
                  <a:schemeClr val="dk1"/>
                </a:solidFill>
                <a:latin typeface="Times New Roman"/>
                <a:ea typeface="Times New Roman"/>
                <a:cs typeface="Times New Roman"/>
              </a:rPr>
              <a:t>Record and store user interactions, including queries, intents, and relevant information in a database (DB).Maintain a user record in the database for future reference and analysis.</a:t>
            </a:r>
          </a:p>
          <a:p>
            <a:pPr algn="just">
              <a:spcBef>
                <a:spcPts val="1020"/>
              </a:spcBef>
            </a:pPr>
            <a:r>
              <a:rPr lang="en-US" sz="900" b="1" dirty="0">
                <a:solidFill>
                  <a:srgbClr val="0070C0"/>
                </a:solidFill>
                <a:latin typeface="Arial"/>
                <a:ea typeface="Arial"/>
                <a:cs typeface="Arial"/>
                <a:sym typeface="Arial"/>
              </a:rPr>
              <a:t>ARCHITECTURE</a:t>
            </a:r>
            <a:endParaRPr sz="900" b="1" dirty="0">
              <a:solidFill>
                <a:srgbClr val="0070C0"/>
              </a:solidFill>
              <a:latin typeface="Arial"/>
              <a:ea typeface="Arial"/>
              <a:cs typeface="Arial"/>
              <a:sym typeface="Arial"/>
            </a:endParaRPr>
          </a:p>
          <a:p>
            <a:pPr algn="just">
              <a:spcBef>
                <a:spcPts val="1020"/>
              </a:spcBef>
            </a:pPr>
            <a:endParaRPr sz="900" b="1" dirty="0">
              <a:solidFill>
                <a:srgbClr val="0070C0"/>
              </a:solidFill>
            </a:endParaRPr>
          </a:p>
          <a:p>
            <a:pPr algn="just">
              <a:spcBef>
                <a:spcPts val="1020"/>
              </a:spcBef>
            </a:pPr>
            <a:endParaRPr sz="900" b="1" dirty="0">
              <a:solidFill>
                <a:srgbClr val="0070C0"/>
              </a:solidFill>
            </a:endParaRPr>
          </a:p>
          <a:p>
            <a:pPr algn="just">
              <a:spcBef>
                <a:spcPts val="1020"/>
              </a:spcBef>
            </a:pPr>
            <a:r>
              <a:rPr lang="en-US" sz="900" b="1" dirty="0">
                <a:solidFill>
                  <a:srgbClr val="0070C0"/>
                </a:solidFill>
                <a:latin typeface="Arial"/>
                <a:ea typeface="Arial"/>
                <a:cs typeface="Arial"/>
                <a:sym typeface="Arial"/>
              </a:rPr>
              <a:t> </a:t>
            </a:r>
            <a:endParaRPr dirty="0"/>
          </a:p>
          <a:p>
            <a:pPr algn="just"/>
            <a:endParaRPr sz="900" b="1" dirty="0">
              <a:solidFill>
                <a:srgbClr val="0070C0"/>
              </a:solidFill>
              <a:latin typeface="Arial"/>
              <a:ea typeface="Arial"/>
              <a:cs typeface="Arial"/>
              <a:sym typeface="Arial"/>
            </a:endParaRPr>
          </a:p>
          <a:p>
            <a:pPr algn="just"/>
            <a:endParaRPr sz="900" b="1" dirty="0">
              <a:solidFill>
                <a:srgbClr val="0070C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lvl="0" algn="just">
              <a:buClr>
                <a:schemeClr val="dk1"/>
              </a:buClr>
              <a:buSzPts val="1800"/>
            </a:pPr>
            <a:r>
              <a:rPr lang="en-US" sz="900" dirty="0" smtClean="0">
                <a:solidFill>
                  <a:schemeClr val="dk1"/>
                </a:solidFill>
                <a:latin typeface="Times New Roman"/>
                <a:ea typeface="Times New Roman"/>
                <a:cs typeface="Times New Roman"/>
              </a:rPr>
              <a:t>We </a:t>
            </a:r>
            <a:r>
              <a:rPr lang="en-US" sz="900" dirty="0">
                <a:solidFill>
                  <a:schemeClr val="dk1"/>
                </a:solidFill>
                <a:latin typeface="Times New Roman"/>
                <a:ea typeface="Times New Roman"/>
                <a:cs typeface="Times New Roman"/>
              </a:rPr>
              <a:t>begin by augmenting and pre-processing Q/A data to remove stop words. Both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and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models will be utilized for training.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includes LSTM and Embedding layers with Dropout, Linear, and Sigmoid layers.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features Dense, bidirectional, embedded, dropout, and dense layers. These models will be tested for handling user requests, and responses will be analyzed using confidence score, response time, and various metrics</a:t>
            </a:r>
          </a:p>
          <a:p>
            <a:pPr algn="just">
              <a:lnSpc>
                <a:spcPct val="150000"/>
              </a:lnSpc>
            </a:pPr>
            <a:endParaRPr sz="900" b="1" dirty="0">
              <a:solidFill>
                <a:srgbClr val="0070C0"/>
              </a:solidFill>
              <a:latin typeface="Arial"/>
              <a:ea typeface="Arial"/>
              <a:cs typeface="Arial"/>
              <a:sym typeface="Arial"/>
            </a:endParaRPr>
          </a:p>
        </p:txBody>
      </p:sp>
      <p:graphicFrame>
        <p:nvGraphicFramePr>
          <p:cNvPr id="94" name="Google Shape;94;p1"/>
          <p:cNvGraphicFramePr/>
          <p:nvPr>
            <p:extLst>
              <p:ext uri="{D42A27DB-BD31-4B8C-83A1-F6EECF244321}">
                <p14:modId xmlns:p14="http://schemas.microsoft.com/office/powerpoint/2010/main" val="2305885333"/>
              </p:ext>
            </p:extLst>
          </p:nvPr>
        </p:nvGraphicFramePr>
        <p:xfrm>
          <a:off x="8781140" y="3184071"/>
          <a:ext cx="2588382" cy="748420"/>
        </p:xfrm>
        <a:graphic>
          <a:graphicData uri="http://schemas.openxmlformats.org/drawingml/2006/table">
            <a:tbl>
              <a:tblPr firstRow="1" bandRow="1">
                <a:noFill/>
              </a:tblPr>
              <a:tblGrid>
                <a:gridCol w="862794">
                  <a:extLst>
                    <a:ext uri="{9D8B030D-6E8A-4147-A177-3AD203B41FA5}">
                      <a16:colId xmlns:a16="http://schemas.microsoft.com/office/drawing/2014/main" xmlns="" val="20000"/>
                    </a:ext>
                  </a:extLst>
                </a:gridCol>
                <a:gridCol w="862794">
                  <a:extLst>
                    <a:ext uri="{9D8B030D-6E8A-4147-A177-3AD203B41FA5}">
                      <a16:colId xmlns:a16="http://schemas.microsoft.com/office/drawing/2014/main" xmlns="" val="20001"/>
                    </a:ext>
                  </a:extLst>
                </a:gridCol>
                <a:gridCol w="862794"/>
              </a:tblGrid>
              <a:tr h="187105">
                <a:tc>
                  <a:txBody>
                    <a:bodyPr/>
                    <a:lstStyle/>
                    <a:p>
                      <a:pPr marL="0" marR="0" lvl="0" indent="0" algn="l" rtl="0">
                        <a:spcBef>
                          <a:spcPts val="0"/>
                        </a:spcBef>
                        <a:spcAft>
                          <a:spcPts val="0"/>
                        </a:spcAft>
                        <a:buNone/>
                      </a:pPr>
                      <a:r>
                        <a:rPr lang="en-US" sz="700" u="none" strike="noStrike" cap="none" dirty="0" smtClean="0"/>
                        <a:t>Metrics</a:t>
                      </a:r>
                      <a:endParaRPr sz="700" dirty="0"/>
                    </a:p>
                  </a:txBody>
                  <a:tcPr marL="87095" marR="87095" marT="32661" marB="32661"/>
                </a:tc>
                <a:tc>
                  <a:txBody>
                    <a:bodyPr/>
                    <a:lstStyle/>
                    <a:p>
                      <a:pPr marL="0" marR="0" lvl="0" indent="0" algn="l" rtl="0">
                        <a:spcBef>
                          <a:spcPts val="0"/>
                        </a:spcBef>
                        <a:spcAft>
                          <a:spcPts val="0"/>
                        </a:spcAft>
                        <a:buNone/>
                      </a:pPr>
                      <a:r>
                        <a:rPr lang="en-US" sz="700" dirty="0" err="1" smtClean="0"/>
                        <a:t>TensorFlow</a:t>
                      </a:r>
                      <a:endParaRPr sz="700" dirty="0"/>
                    </a:p>
                  </a:txBody>
                  <a:tcPr marL="87095" marR="87095" marT="32661" marB="32661"/>
                </a:tc>
                <a:tc>
                  <a:txBody>
                    <a:bodyPr/>
                    <a:lstStyle/>
                    <a:p>
                      <a:pPr marL="0" marR="0" lvl="0" indent="0" algn="l" rtl="0">
                        <a:spcBef>
                          <a:spcPts val="0"/>
                        </a:spcBef>
                        <a:spcAft>
                          <a:spcPts val="0"/>
                        </a:spcAft>
                        <a:buNone/>
                      </a:pPr>
                      <a:r>
                        <a:rPr lang="en-US" sz="700" dirty="0" err="1" smtClean="0"/>
                        <a:t>PyTorch</a:t>
                      </a:r>
                      <a:endParaRPr sz="700" dirty="0"/>
                    </a:p>
                  </a:txBody>
                  <a:tcPr marL="87095" marR="87095" marT="32661" marB="32661"/>
                </a:tc>
                <a:extLst>
                  <a:ext uri="{0D108BD9-81ED-4DB2-BD59-A6C34878D82A}">
                    <a16:rowId xmlns:a16="http://schemas.microsoft.com/office/drawing/2014/main" xmlns="" val="10000"/>
                  </a:ext>
                </a:extLst>
              </a:tr>
              <a:tr h="187105">
                <a:tc>
                  <a:txBody>
                    <a:bodyPr/>
                    <a:lstStyle/>
                    <a:p>
                      <a:pPr marL="0" marR="0" lvl="0" indent="0" algn="l" rtl="0">
                        <a:spcBef>
                          <a:spcPts val="0"/>
                        </a:spcBef>
                        <a:spcAft>
                          <a:spcPts val="0"/>
                        </a:spcAft>
                        <a:buNone/>
                      </a:pPr>
                      <a:r>
                        <a:rPr lang="en-US" sz="700" b="1" i="0" dirty="0" smtClean="0">
                          <a:solidFill>
                            <a:schemeClr val="dk1"/>
                          </a:solidFill>
                          <a:latin typeface="Times New Roman"/>
                          <a:ea typeface="Times New Roman"/>
                          <a:cs typeface="Times New Roman"/>
                          <a:sym typeface="Times New Roman"/>
                        </a:rPr>
                        <a:t>Precision</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0.94</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0.8889</a:t>
                      </a:r>
                      <a:endParaRPr sz="700" dirty="0"/>
                    </a:p>
                  </a:txBody>
                  <a:tcPr marL="87095" marR="87095" marT="32661" marB="32661"/>
                </a:tc>
                <a:extLst>
                  <a:ext uri="{0D108BD9-81ED-4DB2-BD59-A6C34878D82A}">
                    <a16:rowId xmlns:a16="http://schemas.microsoft.com/office/drawing/2014/main" xmlns="" val="10001"/>
                  </a:ext>
                </a:extLst>
              </a:tr>
              <a:tr h="187105">
                <a:tc>
                  <a:txBody>
                    <a:bodyPr/>
                    <a:lstStyle/>
                    <a:p>
                      <a:pPr marL="0" marR="0" lvl="0" indent="0" algn="l" rtl="0">
                        <a:spcBef>
                          <a:spcPts val="0"/>
                        </a:spcBef>
                        <a:spcAft>
                          <a:spcPts val="0"/>
                        </a:spcAft>
                        <a:buNone/>
                      </a:pPr>
                      <a:r>
                        <a:rPr lang="en-US" sz="700" b="1" dirty="0" smtClean="0"/>
                        <a:t>Recall</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0.9591</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0.9778</a:t>
                      </a:r>
                      <a:endParaRPr sz="700" dirty="0"/>
                    </a:p>
                  </a:txBody>
                  <a:tcPr marL="87095" marR="87095" marT="32661" marB="32661"/>
                </a:tc>
                <a:extLst>
                  <a:ext uri="{0D108BD9-81ED-4DB2-BD59-A6C34878D82A}">
                    <a16:rowId xmlns:a16="http://schemas.microsoft.com/office/drawing/2014/main" xmlns="" val="10002"/>
                  </a:ext>
                </a:extLst>
              </a:tr>
              <a:tr h="187105">
                <a:tc>
                  <a:txBody>
                    <a:bodyPr/>
                    <a:lstStyle/>
                    <a:p>
                      <a:pPr marL="0" marR="0" lvl="0" indent="0" algn="l" rtl="0">
                        <a:spcBef>
                          <a:spcPts val="0"/>
                        </a:spcBef>
                        <a:spcAft>
                          <a:spcPts val="0"/>
                        </a:spcAft>
                        <a:buNone/>
                      </a:pPr>
                      <a:r>
                        <a:rPr lang="en-US" sz="700" b="1" dirty="0" smtClean="0"/>
                        <a:t>F1 Score</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0.9494</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0.9262</a:t>
                      </a:r>
                      <a:endParaRPr sz="700" dirty="0"/>
                    </a:p>
                  </a:txBody>
                  <a:tcPr marL="87095" marR="87095" marT="32661" marB="32661"/>
                </a:tc>
                <a:extLst>
                  <a:ext uri="{0D108BD9-81ED-4DB2-BD59-A6C34878D82A}">
                    <a16:rowId xmlns:a16="http://schemas.microsoft.com/office/drawing/2014/main" xmlns="" val="10003"/>
                  </a:ext>
                </a:extLst>
              </a:tr>
            </a:tbl>
          </a:graphicData>
        </a:graphic>
      </p:graphicFrame>
      <p:pic>
        <p:nvPicPr>
          <p:cNvPr id="15" name="Picture 14"/>
          <p:cNvPicPr/>
          <p:nvPr/>
        </p:nvPicPr>
        <p:blipFill>
          <a:blip r:embed="rId6"/>
          <a:stretch>
            <a:fillRect/>
          </a:stretch>
        </p:blipFill>
        <p:spPr>
          <a:xfrm>
            <a:off x="205778" y="3639190"/>
            <a:ext cx="3655785" cy="1369786"/>
          </a:xfrm>
          <a:prstGeom prst="rect">
            <a:avLst/>
          </a:prstGeom>
        </p:spPr>
      </p:pic>
      <p:pic>
        <p:nvPicPr>
          <p:cNvPr id="19" name="Picture 18"/>
          <p:cNvPicPr/>
          <p:nvPr/>
        </p:nvPicPr>
        <p:blipFill>
          <a:blip r:embed="rId7"/>
          <a:stretch>
            <a:fillRect/>
          </a:stretch>
        </p:blipFill>
        <p:spPr>
          <a:xfrm>
            <a:off x="8201408" y="1811848"/>
            <a:ext cx="3804910" cy="896031"/>
          </a:xfrm>
          <a:prstGeom prst="rect">
            <a:avLst/>
          </a:prstGeom>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7840" y="5851072"/>
            <a:ext cx="752929" cy="24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5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87768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241183"/>
            <a:ext cx="6945833" cy="6991235"/>
            <a:chOff x="4042969" y="521197"/>
            <a:chExt cx="8660365" cy="9597426"/>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8510885" cy="9506464"/>
            </a:xfrm>
            <a:prstGeom prst="rect">
              <a:avLst/>
            </a:prstGeom>
            <a:noFill/>
          </p:spPr>
          <p:txBody>
            <a:bodyPr wrap="square" rtlCol="0">
              <a:spAutoFit/>
            </a:bodyPr>
            <a:lstStyle/>
            <a:p>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NLU (Natura Language </a:t>
              </a:r>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Processing)</a:t>
              </a:r>
              <a:endPar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Natural Language Processing (NLP)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takes some steps to convert the customer’s text or speech into structured data to select the related answer. Some of the Natural Language Processing steps which we have used </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are</a:t>
              </a:r>
            </a:p>
            <a:p>
              <a:pPr algn="just"/>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 Tokenization</a:t>
              </a:r>
              <a:r>
                <a:rPr lang="en-US" sz="2000" b="1" dirty="0">
                  <a:solidFill>
                    <a:srgbClr val="DDDDDD"/>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The NLP divides a string of words into pieces or tokens. These tokens are linguistically symbolic or are differently helpful for the application</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rgbClr val="DDDDDD"/>
                  </a:solidFill>
                  <a:latin typeface="Open Sans" panose="020B0606030504020204" pitchFamily="34" charset="0"/>
                  <a:ea typeface="Open Sans" panose="020B0606030504020204" pitchFamily="34" charset="0"/>
                  <a:cs typeface="Open Sans" panose="020B0606030504020204" pitchFamily="34" charset="0"/>
                </a:rPr>
                <a:t>Named Entity Recognition: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program model looks for categories of words, like the name of the product, the user’s name or address, whichever data is required</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Like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most applications, the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is also connected to the database. </a:t>
              </a:r>
              <a:endPar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7520379" y="-21771"/>
            <a:ext cx="4389092" cy="6879688"/>
            <a:chOff x="7701192" y="-21771"/>
            <a:chExt cx="4339769" cy="6802377"/>
          </a:xfrm>
        </p:grpSpPr>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715706" y="4665876"/>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Flowchart: Merge 31">
            <a:extLst>
              <a:ext uri="{FF2B5EF4-FFF2-40B4-BE49-F238E27FC236}">
                <a16:creationId xmlns="" xmlns:a16="http://schemas.microsoft.com/office/drawing/2014/main"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3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77119" y="11049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5761108" y="482814"/>
            <a:ext cx="7447111" cy="1447183"/>
            <a:chOff x="8066200" y="451817"/>
            <a:chExt cx="6436449" cy="1447183"/>
          </a:xfrm>
        </p:grpSpPr>
        <p:sp>
          <p:nvSpPr>
            <p:cNvPr id="12" name="TextBox 11"/>
            <p:cNvSpPr txBox="1"/>
            <p:nvPr/>
          </p:nvSpPr>
          <p:spPr>
            <a:xfrm>
              <a:off x="9611958" y="451817"/>
              <a:ext cx="2991716" cy="1107996"/>
            </a:xfrm>
            <a:prstGeom prst="rect">
              <a:avLst/>
            </a:prstGeom>
            <a:noFill/>
          </p:spPr>
          <p:txBody>
            <a:bodyPr wrap="none" rtlCol="0">
              <a:spAutoFit/>
            </a:bodyPr>
            <a:lstStyle/>
            <a:p>
              <a:r>
                <a:rPr lang="en-US" sz="6600" b="1" dirty="0" err="1" smtClean="0">
                  <a:solidFill>
                    <a:schemeClr val="tx1">
                      <a:lumMod val="50000"/>
                      <a:lumOff val="50000"/>
                    </a:schemeClr>
                  </a:solidFill>
                </a:rPr>
                <a:t>Chatbot</a:t>
              </a:r>
              <a:endParaRPr lang="pl-PL" sz="6600" b="1" dirty="0">
                <a:solidFill>
                  <a:schemeClr val="tx1">
                    <a:lumMod val="50000"/>
                    <a:lumOff val="50000"/>
                  </a:schemeClr>
                </a:solidFill>
              </a:endParaRPr>
            </a:p>
          </p:txBody>
        </p:sp>
        <p:sp>
          <p:nvSpPr>
            <p:cNvPr id="13" name="TextBox 12"/>
            <p:cNvSpPr txBox="1"/>
            <p:nvPr/>
          </p:nvSpPr>
          <p:spPr>
            <a:xfrm>
              <a:off x="8066200" y="1252669"/>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8524408" y="1375780"/>
              <a:ext cx="5978241" cy="523220"/>
            </a:xfrm>
            <a:prstGeom prst="rect">
              <a:avLst/>
            </a:prstGeom>
            <a:noFill/>
          </p:spPr>
          <p:txBody>
            <a:bodyPr wrap="square" rtlCol="0">
              <a:spAutoFit/>
            </a:bodyPr>
            <a:lstStyle/>
            <a:p>
              <a:r>
                <a:rPr lang="en-US" sz="2800" b="1" dirty="0">
                  <a:solidFill>
                    <a:schemeClr val="tx1">
                      <a:lumMod val="50000"/>
                      <a:lumOff val="50000"/>
                    </a:schemeClr>
                  </a:solidFill>
                </a:rPr>
                <a:t>Why need a contextual </a:t>
              </a:r>
              <a:r>
                <a:rPr lang="en-US" sz="2800" b="1" dirty="0" err="1">
                  <a:solidFill>
                    <a:schemeClr val="tx1">
                      <a:lumMod val="50000"/>
                      <a:lumOff val="50000"/>
                    </a:schemeClr>
                  </a:solidFill>
                </a:rPr>
                <a:t>chatbot</a:t>
              </a:r>
              <a:r>
                <a:rPr lang="en-US" sz="2800" b="1" dirty="0">
                  <a:solidFill>
                    <a:schemeClr val="tx1">
                      <a:lumMod val="50000"/>
                      <a:lumOff val="50000"/>
                    </a:schemeClr>
                  </a:solidFill>
                </a:rPr>
                <a:t>?</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3" name="Subtitle 2"/>
          <p:cNvSpPr txBox="1">
            <a:spLocks/>
          </p:cNvSpPr>
          <p:nvPr/>
        </p:nvSpPr>
        <p:spPr>
          <a:xfrm>
            <a:off x="6622408" y="3049560"/>
            <a:ext cx="5896162"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Reduces </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dependency on customer care &amp; provides smooth navigation to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users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622408" y="3808100"/>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On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conventional web apps, users have to go to a dedicated FAQ section to get info organized under key categories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6090505" y="39147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090505" y="229515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090505" y="311578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0" name="Subtitle 2"/>
          <p:cNvSpPr txBox="1">
            <a:spLocks/>
          </p:cNvSpPr>
          <p:nvPr/>
        </p:nvSpPr>
        <p:spPr>
          <a:xfrm>
            <a:off x="6638738" y="2295156"/>
            <a:ext cx="6195878"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err="1">
                <a:solidFill>
                  <a:srgbClr val="7AC5DD"/>
                </a:solidFill>
                <a:latin typeface="Open Sans" panose="020B0606030504020204" pitchFamily="34" charset="0"/>
                <a:ea typeface="Open Sans" panose="020B0606030504020204" pitchFamily="34" charset="0"/>
                <a:cs typeface="Open Sans" panose="020B0606030504020204" pitchFamily="34" charset="0"/>
              </a:rPr>
              <a:t>Chatbots</a:t>
            </a: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 are a necessary part of good user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experience.</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2"/>
          <p:cNvSpPr txBox="1">
            <a:spLocks/>
          </p:cNvSpPr>
          <p:nvPr/>
        </p:nvSpPr>
        <p:spPr>
          <a:xfrm>
            <a:off x="6638738" y="4763920"/>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FAQs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not served in an interactive manner</a:t>
            </a:r>
          </a:p>
        </p:txBody>
      </p:sp>
      <p:sp>
        <p:nvSpPr>
          <p:cNvPr id="22" name="Subtitle 2"/>
          <p:cNvSpPr txBox="1">
            <a:spLocks/>
          </p:cNvSpPr>
          <p:nvPr/>
        </p:nvSpPr>
        <p:spPr>
          <a:xfrm>
            <a:off x="6613173" y="5213652"/>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No user context is used to narrow down FAQs &amp; show relevant ones</a:t>
            </a:r>
          </a:p>
        </p:txBody>
      </p:sp>
      <p:sp>
        <p:nvSpPr>
          <p:cNvPr id="23" name="Freeform 22"/>
          <p:cNvSpPr/>
          <p:nvPr/>
        </p:nvSpPr>
        <p:spPr>
          <a:xfrm rot="5400000">
            <a:off x="6096000" y="537847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6090505" y="469204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281888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animBg="1"/>
      <p:bldP spid="39" grpId="0" animBg="1"/>
      <p:bldP spid="40" grpId="0" animBg="1"/>
      <p:bldP spid="20" grpId="0"/>
      <p:bldP spid="21" grpId="0"/>
      <p:bldP spid="22" grpId="0"/>
      <p:bldP spid="23" grpId="0" animBg="1"/>
      <p:bldP spid="2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0" y="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9853938" y="5152414"/>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3620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22287" y="6254041"/>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1892203"/>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315452" y="1220676"/>
            <a:ext cx="11156275"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200"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200" cap="small" dirty="0">
                <a:solidFill>
                  <a:schemeClr val="tx1">
                    <a:lumMod val="50000"/>
                    <a:lumOff val="50000"/>
                  </a:schemeClr>
                </a:solidFill>
                <a:latin typeface="Open Sans" pitchFamily="34" charset="0"/>
                <a:ea typeface="Open Sans" pitchFamily="34" charset="0"/>
                <a:cs typeface="Open Sans" pitchFamily="34" charset="0"/>
              </a:rPr>
              <a:t> is your swift and reliable companion for navigating the frequently asked questions at VIT Chennai. Designed for efficiency, this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cap="small" dirty="0">
                <a:solidFill>
                  <a:schemeClr val="tx1">
                    <a:lumMod val="50000"/>
                    <a:lumOff val="50000"/>
                  </a:schemeClr>
                </a:solidFill>
                <a:latin typeface="Open Sans" pitchFamily="34" charset="0"/>
                <a:ea typeface="Open Sans" pitchFamily="34" charset="0"/>
                <a:cs typeface="Open Sans" pitchFamily="34" charset="0"/>
              </a:rPr>
              <a:t> streamlines the process of obtaining accurate and timely information. Whether you're seeking details about admissions, course structures, or campus services,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200" cap="small" dirty="0">
                <a:solidFill>
                  <a:schemeClr val="tx1">
                    <a:lumMod val="50000"/>
                    <a:lumOff val="50000"/>
                  </a:schemeClr>
                </a:solidFill>
                <a:latin typeface="Open Sans" pitchFamily="34" charset="0"/>
                <a:ea typeface="Open Sans" pitchFamily="34" charset="0"/>
                <a:cs typeface="Open Sans" pitchFamily="34" charset="0"/>
              </a:rPr>
              <a:t> is here to provide instant and concise answers</a:t>
            </a:r>
            <a:endParaRPr lang="en-US" sz="11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Our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will be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designed for the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merchandisers to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Student </a:t>
            </a:r>
            <a:r>
              <a:rPr lang="en-US" sz="1200" cap="small" dirty="0">
                <a:solidFill>
                  <a:schemeClr val="tx1">
                    <a:lumMod val="50000"/>
                    <a:lumOff val="50000"/>
                  </a:schemeClr>
                </a:solidFill>
                <a:latin typeface="Open Sans" pitchFamily="34" charset="0"/>
                <a:ea typeface="Open Sans" pitchFamily="34" charset="0"/>
                <a:cs typeface="Open Sans" pitchFamily="34" charset="0"/>
              </a:rPr>
              <a:t>u</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ser </a:t>
            </a:r>
            <a:r>
              <a:rPr lang="en-US" sz="1200" cap="small" dirty="0">
                <a:solidFill>
                  <a:schemeClr val="tx1">
                    <a:lumMod val="50000"/>
                    <a:lumOff val="50000"/>
                  </a:schemeClr>
                </a:solidFill>
                <a:latin typeface="Open Sans" pitchFamily="34" charset="0"/>
                <a:ea typeface="Open Sans" pitchFamily="34" charset="0"/>
                <a:cs typeface="Open Sans" pitchFamily="34" charset="0"/>
              </a:rPr>
              <a:t>login &amp; register.</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Browse categories &amp; products• Place, view or cancel orders</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r>
              <a:rPr lang="en-US" sz="1200" cap="small" dirty="0">
                <a:solidFill>
                  <a:schemeClr val="tx1">
                    <a:lumMod val="50000"/>
                    <a:lumOff val="50000"/>
                  </a:schemeClr>
                </a:solidFill>
                <a:latin typeface="Open Sans" pitchFamily="34" charset="0"/>
                <a:ea typeface="Open Sans" pitchFamily="34" charset="0"/>
                <a:cs typeface="Open Sans" pitchFamily="34" charset="0"/>
              </a:rPr>
              <a:t>* Frequently Asked Questions(FAQ) answering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customly</a:t>
            </a:r>
            <a:r>
              <a:rPr lang="en-US" sz="1200" cap="small" dirty="0">
                <a:solidFill>
                  <a:schemeClr val="tx1">
                    <a:lumMod val="50000"/>
                    <a:lumOff val="50000"/>
                  </a:schemeClr>
                </a:solidFill>
                <a:latin typeface="Open Sans" pitchFamily="34" charset="0"/>
                <a:ea typeface="Open Sans" pitchFamily="34" charset="0"/>
                <a:cs typeface="Open Sans" pitchFamily="34" charset="0"/>
              </a:rPr>
              <a:t> built to answer any question related to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IEEE-VIT	.</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Further, an API is created for the same using </a:t>
            </a:r>
            <a:r>
              <a:rPr lang="en-US" sz="1200" cap="small" dirty="0" err="1" smtClean="0">
                <a:solidFill>
                  <a:schemeClr val="tx1">
                    <a:lumMod val="50000"/>
                    <a:lumOff val="50000"/>
                  </a:schemeClr>
                </a:solidFill>
                <a:latin typeface="Open Sans" pitchFamily="34" charset="0"/>
                <a:ea typeface="Open Sans" pitchFamily="34" charset="0"/>
                <a:cs typeface="Open Sans" pitchFamily="34" charset="0"/>
              </a:rPr>
              <a:t>FastAPI</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p>
          <a:p>
            <a:pPr algn="just">
              <a:lnSpc>
                <a:spcPct val="110000"/>
              </a:lnSpc>
            </a:pPr>
            <a:endParaRPr lang="en-US" sz="1200" cap="small" dirty="0" smtClean="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Key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Features of the Product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Instant</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Response</a:t>
            </a:r>
            <a:r>
              <a:rPr lang="en-US" sz="1200" cap="small" dirty="0">
                <a:solidFill>
                  <a:schemeClr val="tx1">
                    <a:lumMod val="50000"/>
                    <a:lumOff val="50000"/>
                  </a:schemeClr>
                </a:solidFill>
                <a:latin typeface="Open Sans" pitchFamily="34" charset="0"/>
                <a:ea typeface="Open Sans" pitchFamily="34" charset="0"/>
                <a:cs typeface="Open Sans" pitchFamily="34" charset="0"/>
              </a:rPr>
              <a:t> with automatic time-to-time pop-up(alerts).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Assist managing team with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easy to keep track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functionality</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Work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Stress Busters </a:t>
            </a:r>
            <a:r>
              <a:rPr lang="en-US" sz="1200" cap="small" dirty="0">
                <a:solidFill>
                  <a:schemeClr val="tx1">
                    <a:lumMod val="50000"/>
                    <a:lumOff val="50000"/>
                  </a:schemeClr>
                </a:solidFill>
                <a:latin typeface="Open Sans" pitchFamily="34" charset="0"/>
                <a:ea typeface="Open Sans" pitchFamily="34" charset="0"/>
                <a:cs typeface="Open Sans" pitchFamily="34" charset="0"/>
              </a:rPr>
              <a:t>with clear &amp; timely reporting.</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Automating Business Operations </a:t>
            </a:r>
            <a:r>
              <a:rPr lang="en-US" sz="1200" cap="small" dirty="0">
                <a:solidFill>
                  <a:schemeClr val="tx1">
                    <a:lumMod val="50000"/>
                    <a:lumOff val="50000"/>
                  </a:schemeClr>
                </a:solidFill>
                <a:latin typeface="Open Sans" pitchFamily="34" charset="0"/>
                <a:ea typeface="Open Sans" pitchFamily="34" charset="0"/>
                <a:cs typeface="Open Sans" pitchFamily="34" charset="0"/>
              </a:rPr>
              <a:t>for Visible Efficiency Gains due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to fast communication</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--&gt;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Say goodbye to lengthy searches and welcome the quick, hassle-free assistance of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 your go-to guide for all things VIT Chennai.</a:t>
            </a:r>
          </a:p>
        </p:txBody>
      </p:sp>
      <p:sp>
        <p:nvSpPr>
          <p:cNvPr id="13" name="Freeform 12"/>
          <p:cNvSpPr/>
          <p:nvPr/>
        </p:nvSpPr>
        <p:spPr>
          <a:xfrm rot="5400000">
            <a:off x="782742" y="33210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5"/>
          <p:cNvSpPr/>
          <p:nvPr/>
        </p:nvSpPr>
        <p:spPr>
          <a:xfrm rot="5400000">
            <a:off x="782742" y="241075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Freeform 17"/>
          <p:cNvSpPr/>
          <p:nvPr/>
        </p:nvSpPr>
        <p:spPr>
          <a:xfrm rot="5400000">
            <a:off x="782742" y="2848852"/>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3" name="Freeform 22"/>
          <p:cNvSpPr/>
          <p:nvPr/>
        </p:nvSpPr>
        <p:spPr>
          <a:xfrm rot="5400000">
            <a:off x="795442" y="53403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reeform 23"/>
          <p:cNvSpPr/>
          <p:nvPr/>
        </p:nvSpPr>
        <p:spPr>
          <a:xfrm rot="5400000">
            <a:off x="795442" y="443005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Freeform 24"/>
          <p:cNvSpPr/>
          <p:nvPr/>
        </p:nvSpPr>
        <p:spPr>
          <a:xfrm rot="5400000">
            <a:off x="795442" y="4868152"/>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6" name="TextBox 25"/>
          <p:cNvSpPr txBox="1"/>
          <p:nvPr/>
        </p:nvSpPr>
        <p:spPr>
          <a:xfrm>
            <a:off x="4107131" y="512654"/>
            <a:ext cx="7010595" cy="1107996"/>
          </a:xfrm>
          <a:prstGeom prst="rect">
            <a:avLst/>
          </a:prstGeom>
          <a:noFill/>
        </p:spPr>
        <p:txBody>
          <a:bodyPr wrap="none" rtlCol="0">
            <a:spAutoFit/>
          </a:bodyPr>
          <a:lstStyle/>
          <a:p>
            <a:r>
              <a:rPr lang="en-US" sz="6600" b="1" dirty="0" smtClean="0">
                <a:solidFill>
                  <a:schemeClr val="tx1">
                    <a:lumMod val="50000"/>
                    <a:lumOff val="50000"/>
                  </a:schemeClr>
                </a:solidFill>
              </a:rPr>
              <a:t>Problem Statement</a:t>
            </a:r>
            <a:endParaRPr lang="pl-PL" sz="6600" b="1" dirty="0">
              <a:solidFill>
                <a:schemeClr val="tx1">
                  <a:lumMod val="50000"/>
                  <a:lumOff val="50000"/>
                </a:schemeClr>
              </a:solidFill>
            </a:endParaRPr>
          </a:p>
        </p:txBody>
      </p:sp>
      <p:sp>
        <p:nvSpPr>
          <p:cNvPr id="28" name="TextBox 27"/>
          <p:cNvSpPr txBox="1"/>
          <p:nvPr/>
        </p:nvSpPr>
        <p:spPr>
          <a:xfrm>
            <a:off x="5261397" y="1368277"/>
            <a:ext cx="6916975" cy="523220"/>
          </a:xfrm>
          <a:prstGeom prst="rect">
            <a:avLst/>
          </a:prstGeom>
          <a:noFill/>
        </p:spPr>
        <p:txBody>
          <a:bodyPr wrap="square" rtlCol="0">
            <a:spAutoFit/>
          </a:bodyPr>
          <a:lstStyle/>
          <a:p>
            <a:endParaRPr lang="pl-PL" sz="2800" b="1" dirty="0">
              <a:solidFill>
                <a:schemeClr val="tx1">
                  <a:lumMod val="50000"/>
                  <a:lumOff val="50000"/>
                </a:schemeClr>
              </a:solidFill>
            </a:endParaRPr>
          </a:p>
        </p:txBody>
      </p:sp>
      <p:sp>
        <p:nvSpPr>
          <p:cNvPr id="29" name="Half Frame 28"/>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Tree>
    <p:extLst>
      <p:ext uri="{BB962C8B-B14F-4D97-AF65-F5344CB8AC3E}">
        <p14:creationId xmlns:p14="http://schemas.microsoft.com/office/powerpoint/2010/main" val="255998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579226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LITERATURE SURVEY</a:t>
            </a:r>
          </a:p>
        </p:txBody>
      </p:sp>
      <p:sp>
        <p:nvSpPr>
          <p:cNvPr id="7" name="TextBox 6"/>
          <p:cNvSpPr txBox="1"/>
          <p:nvPr/>
        </p:nvSpPr>
        <p:spPr>
          <a:xfrm>
            <a:off x="4082582" y="5388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sp>
        <p:nvSpPr>
          <p:cNvPr id="8" name="Rounded Rectangle 7"/>
          <p:cNvSpPr/>
          <p:nvPr/>
        </p:nvSpPr>
        <p:spPr>
          <a:xfrm>
            <a:off x="466425"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RESEARCH GAP</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9" name="Rounded Rectangle 8"/>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24025" y="1328286"/>
            <a:ext cx="10169597" cy="4524315"/>
          </a:xfrm>
          <a:prstGeom prst="rect">
            <a:avLst/>
          </a:prstGeom>
          <a:noFill/>
        </p:spPr>
        <p:txBody>
          <a:bodyPr wrap="square" rtlCol="0">
            <a:spAutoFit/>
          </a:bodyPr>
          <a:lstStyle/>
          <a:p>
            <a:pPr algn="ctr"/>
            <a:r>
              <a:rPr lang="en-US" dirty="0"/>
              <a:t>In the realm of </a:t>
            </a:r>
            <a:r>
              <a:rPr lang="en-US" dirty="0" err="1"/>
              <a:t>chatbots</a:t>
            </a:r>
            <a:r>
              <a:rPr lang="en-US" dirty="0"/>
              <a:t> and deep learning, two critical research gaps persist. Firstly, </a:t>
            </a:r>
            <a:r>
              <a:rPr lang="en-US" b="1" dirty="0"/>
              <a:t>training deep learning models for </a:t>
            </a:r>
            <a:r>
              <a:rPr lang="en-US" b="1" dirty="0" smtClean="0"/>
              <a:t>virtual assistants with </a:t>
            </a:r>
            <a:r>
              <a:rPr lang="en-US" b="1" dirty="0"/>
              <a:t>limited data</a:t>
            </a:r>
            <a:r>
              <a:rPr lang="en-US" dirty="0"/>
              <a:t> poses a significant challenge. </a:t>
            </a:r>
            <a:r>
              <a:rPr lang="en-US" dirty="0" smtClean="0"/>
              <a:t>An Assistant require </a:t>
            </a:r>
            <a:r>
              <a:rPr lang="en-US" dirty="0"/>
              <a:t>substantial amounts of data for effective learning, yet obtaining such volumes of labeled data can be arduous. To circumvent this limitation, we have used augmentation techniques to artificially expand the dataset, enhancing the model's ability to generalize and respond accurately to a variety of inputs. </a:t>
            </a:r>
            <a:r>
              <a:rPr lang="en-US" dirty="0" smtClean="0"/>
              <a:t/>
            </a:r>
            <a:br>
              <a:rPr lang="en-US" dirty="0" smtClean="0"/>
            </a:br>
            <a:r>
              <a:rPr lang="en-US" dirty="0" smtClean="0"/>
              <a:t/>
            </a:r>
            <a:br>
              <a:rPr lang="en-US" dirty="0" smtClean="0"/>
            </a:br>
            <a:r>
              <a:rPr lang="en-US" dirty="0"/>
              <a:t>Secondly </a:t>
            </a:r>
            <a:r>
              <a:rPr lang="en-US" dirty="0" smtClean="0"/>
              <a:t>, the research gap in </a:t>
            </a:r>
            <a:r>
              <a:rPr lang="en-US" dirty="0" err="1" smtClean="0"/>
              <a:t>chatbots</a:t>
            </a:r>
            <a:r>
              <a:rPr lang="en-US" dirty="0"/>
              <a:t> </a:t>
            </a:r>
            <a:r>
              <a:rPr lang="en-US" dirty="0" smtClean="0"/>
              <a:t>and deep learning includes lack of research on </a:t>
            </a:r>
            <a:r>
              <a:rPr lang="en-US" b="1" dirty="0" smtClean="0"/>
              <a:t>intent recognition using different deep learning frameworks</a:t>
            </a:r>
            <a:r>
              <a:rPr lang="en-US" dirty="0" smtClean="0"/>
              <a:t>, conducting </a:t>
            </a:r>
            <a:r>
              <a:rPr lang="en-US" dirty="0"/>
              <a:t>comparative analyses on the performance of </a:t>
            </a:r>
            <a:r>
              <a:rPr lang="en-US" dirty="0" smtClean="0"/>
              <a:t>deep </a:t>
            </a:r>
            <a:r>
              <a:rPr lang="en-US" dirty="0"/>
              <a:t>learning frameworks for </a:t>
            </a:r>
            <a:r>
              <a:rPr lang="en-US" dirty="0" err="1"/>
              <a:t>chatbot</a:t>
            </a:r>
            <a:r>
              <a:rPr lang="en-US" dirty="0"/>
              <a:t> development is crucial. Each framework has its strengths and weaknesses, impacting factors like response time, accuracy, and scalability. Understanding how these frameworks fare against each other can provide valuable insights for developers seeking to build more efficient and effective </a:t>
            </a:r>
            <a:r>
              <a:rPr lang="en-US" dirty="0" err="1"/>
              <a:t>chatbot</a:t>
            </a:r>
            <a:r>
              <a:rPr lang="en-US" dirty="0"/>
              <a:t> systems. Closing these research gaps could lead to more robust and adaptable </a:t>
            </a:r>
            <a:r>
              <a:rPr lang="en-US" dirty="0" err="1"/>
              <a:t>chatbots</a:t>
            </a:r>
            <a:r>
              <a:rPr lang="en-US" dirty="0"/>
              <a:t>, capable of handling diverse user queries with accuracy and efficiency.</a:t>
            </a:r>
          </a:p>
          <a:p>
            <a:r>
              <a:rPr lang="en-US" dirty="0"/>
              <a:t/>
            </a:r>
            <a:br>
              <a:rPr lang="en-US" dirty="0"/>
            </a:br>
            <a:endParaRPr lang="pl-PL" dirty="0"/>
          </a:p>
          <a:p>
            <a:pPr algn="ctr"/>
            <a:endParaRPr lang="en-US" dirty="0"/>
          </a:p>
        </p:txBody>
      </p:sp>
    </p:spTree>
    <p:extLst>
      <p:ext uri="{BB962C8B-B14F-4D97-AF65-F5344CB8AC3E}">
        <p14:creationId xmlns:p14="http://schemas.microsoft.com/office/powerpoint/2010/main" val="206834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77119" y="11049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5761108" y="482814"/>
            <a:ext cx="7447111" cy="1447183"/>
            <a:chOff x="8066200" y="451817"/>
            <a:chExt cx="6436449" cy="1447183"/>
          </a:xfrm>
        </p:grpSpPr>
        <p:sp>
          <p:nvSpPr>
            <p:cNvPr id="12" name="TextBox 11"/>
            <p:cNvSpPr txBox="1"/>
            <p:nvPr/>
          </p:nvSpPr>
          <p:spPr>
            <a:xfrm>
              <a:off x="9611958" y="451817"/>
              <a:ext cx="3049833" cy="1107996"/>
            </a:xfrm>
            <a:prstGeom prst="rect">
              <a:avLst/>
            </a:prstGeom>
            <a:noFill/>
          </p:spPr>
          <p:txBody>
            <a:bodyPr wrap="none" rtlCol="0">
              <a:spAutoFit/>
            </a:bodyPr>
            <a:lstStyle/>
            <a:p>
              <a:r>
                <a:rPr lang="en-US" sz="6600" b="1" dirty="0" smtClean="0">
                  <a:solidFill>
                    <a:schemeClr val="tx1">
                      <a:lumMod val="50000"/>
                      <a:lumOff val="50000"/>
                    </a:schemeClr>
                  </a:solidFill>
                </a:rPr>
                <a:t>Objective</a:t>
              </a:r>
              <a:endParaRPr lang="pl-PL" sz="6600" b="1" dirty="0">
                <a:solidFill>
                  <a:schemeClr val="tx1">
                    <a:lumMod val="50000"/>
                    <a:lumOff val="50000"/>
                  </a:schemeClr>
                </a:solidFill>
              </a:endParaRPr>
            </a:p>
          </p:txBody>
        </p:sp>
        <p:sp>
          <p:nvSpPr>
            <p:cNvPr id="13" name="TextBox 12"/>
            <p:cNvSpPr txBox="1"/>
            <p:nvPr/>
          </p:nvSpPr>
          <p:spPr>
            <a:xfrm>
              <a:off x="8066200" y="1252669"/>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8524408" y="1375780"/>
              <a:ext cx="5978241" cy="523220"/>
            </a:xfrm>
            <a:prstGeom prst="rect">
              <a:avLst/>
            </a:prstGeom>
            <a:noFill/>
          </p:spPr>
          <p:txBody>
            <a:bodyPr wrap="square" rtlCol="0">
              <a:spAutoFit/>
            </a:bodyPr>
            <a:lstStyle/>
            <a:p>
              <a:r>
                <a:rPr lang="en-US" sz="2800" b="1" dirty="0">
                  <a:solidFill>
                    <a:schemeClr val="tx1">
                      <a:lumMod val="50000"/>
                      <a:lumOff val="50000"/>
                    </a:schemeClr>
                  </a:solidFill>
                </a:rPr>
                <a:t>Why need a contextual </a:t>
              </a:r>
              <a:r>
                <a:rPr lang="en-US" sz="2800" b="1" dirty="0" err="1">
                  <a:solidFill>
                    <a:schemeClr val="tx1">
                      <a:lumMod val="50000"/>
                      <a:lumOff val="50000"/>
                    </a:schemeClr>
                  </a:solidFill>
                </a:rPr>
                <a:t>chatbot</a:t>
              </a:r>
              <a:r>
                <a:rPr lang="en-US" sz="2800" b="1" dirty="0">
                  <a:solidFill>
                    <a:schemeClr val="tx1">
                      <a:lumMod val="50000"/>
                      <a:lumOff val="50000"/>
                    </a:schemeClr>
                  </a:solidFill>
                </a:rPr>
                <a:t>?</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3" name="Subtitle 2"/>
          <p:cNvSpPr txBox="1">
            <a:spLocks/>
          </p:cNvSpPr>
          <p:nvPr/>
        </p:nvSpPr>
        <p:spPr>
          <a:xfrm>
            <a:off x="6638737" y="2957266"/>
            <a:ext cx="6230239"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Improve information dissemination to prevent chaos like college reception during admission processing.</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622408" y="3808100"/>
            <a:ext cx="5569592"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Reduces dependency on customer care &amp; </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provides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smooth navigation to </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users.</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6090505" y="39147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090505" y="229515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090505" y="311578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0" name="Subtitle 2"/>
          <p:cNvSpPr txBox="1">
            <a:spLocks/>
          </p:cNvSpPr>
          <p:nvPr/>
        </p:nvSpPr>
        <p:spPr>
          <a:xfrm>
            <a:off x="6638738" y="2102656"/>
            <a:ext cx="5553262"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Address challenges faced by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students living </a:t>
            </a: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far from the college who visit only for specific purposes. </a:t>
            </a:r>
          </a:p>
        </p:txBody>
      </p:sp>
      <p:sp>
        <p:nvSpPr>
          <p:cNvPr id="21" name="Subtitle 2"/>
          <p:cNvSpPr txBox="1">
            <a:spLocks/>
          </p:cNvSpPr>
          <p:nvPr/>
        </p:nvSpPr>
        <p:spPr>
          <a:xfrm>
            <a:off x="6638738" y="4522101"/>
            <a:ext cx="5469843"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Help administrators analyze the students requirements and establish a connect with students.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Subtitle 2"/>
          <p:cNvSpPr txBox="1">
            <a:spLocks/>
          </p:cNvSpPr>
          <p:nvPr/>
        </p:nvSpPr>
        <p:spPr>
          <a:xfrm>
            <a:off x="6664287" y="5450349"/>
            <a:ext cx="5527713"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FAQs are not served in an interactive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manner.</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Freeform 22"/>
          <p:cNvSpPr/>
          <p:nvPr/>
        </p:nvSpPr>
        <p:spPr>
          <a:xfrm rot="5400000">
            <a:off x="6096000" y="537847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6090505" y="469204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2122718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animBg="1"/>
      <p:bldP spid="39" grpId="0" animBg="1"/>
      <p:bldP spid="40" grpId="0" animBg="1"/>
      <p:bldP spid="20" grpId="0"/>
      <p:bldP spid="21" grpId="0"/>
      <p:bldP spid="22" grpId="0"/>
      <p:bldP spid="23"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83780" y="844272"/>
            <a:ext cx="484513" cy="742950"/>
            <a:chOff x="1935804" y="3752850"/>
            <a:chExt cx="1371600" cy="2103203"/>
          </a:xfrm>
        </p:grpSpPr>
        <p:sp>
          <p:nvSpPr>
            <p:cNvPr id="5" name="Chord 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val 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8" name="Group 7"/>
          <p:cNvGrpSpPr/>
          <p:nvPr/>
        </p:nvGrpSpPr>
        <p:grpSpPr>
          <a:xfrm>
            <a:off x="983780" y="5433688"/>
            <a:ext cx="484513" cy="742950"/>
            <a:chOff x="1935804" y="3752850"/>
            <a:chExt cx="1371600" cy="2103203"/>
          </a:xfrm>
        </p:grpSpPr>
        <p:sp>
          <p:nvSpPr>
            <p:cNvPr id="9" name="Chord 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 name="Group 13"/>
          <p:cNvGrpSpPr/>
          <p:nvPr/>
        </p:nvGrpSpPr>
        <p:grpSpPr>
          <a:xfrm>
            <a:off x="983780" y="3466796"/>
            <a:ext cx="484513" cy="742950"/>
            <a:chOff x="1935804" y="3752850"/>
            <a:chExt cx="1371600" cy="2103203"/>
          </a:xfrm>
          <a:solidFill>
            <a:srgbClr val="14A049"/>
          </a:solidFill>
        </p:grpSpPr>
        <p:sp>
          <p:nvSpPr>
            <p:cNvPr id="15" name="Chord 1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val 1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 name="Group 16"/>
          <p:cNvGrpSpPr/>
          <p:nvPr/>
        </p:nvGrpSpPr>
        <p:grpSpPr>
          <a:xfrm>
            <a:off x="983780" y="2811165"/>
            <a:ext cx="484513" cy="742950"/>
            <a:chOff x="1935804" y="3752850"/>
            <a:chExt cx="1371600" cy="2103203"/>
          </a:xfrm>
        </p:grpSpPr>
        <p:sp>
          <p:nvSpPr>
            <p:cNvPr id="18" name="Chord 1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val 1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 name="Group 19"/>
          <p:cNvGrpSpPr/>
          <p:nvPr/>
        </p:nvGrpSpPr>
        <p:grpSpPr>
          <a:xfrm>
            <a:off x="983780" y="2155534"/>
            <a:ext cx="484513" cy="742950"/>
            <a:chOff x="1935804" y="3752850"/>
            <a:chExt cx="1371600" cy="2103203"/>
          </a:xfrm>
        </p:grpSpPr>
        <p:sp>
          <p:nvSpPr>
            <p:cNvPr id="21" name="Chord 2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val 2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p:cNvGrpSpPr/>
          <p:nvPr/>
        </p:nvGrpSpPr>
        <p:grpSpPr>
          <a:xfrm>
            <a:off x="983780" y="1499903"/>
            <a:ext cx="484513" cy="742950"/>
            <a:chOff x="1935804" y="3752850"/>
            <a:chExt cx="1371600" cy="2103203"/>
          </a:xfrm>
        </p:grpSpPr>
        <p:sp>
          <p:nvSpPr>
            <p:cNvPr id="24" name="Chord 2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val 2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 name="Group 25"/>
          <p:cNvGrpSpPr/>
          <p:nvPr/>
        </p:nvGrpSpPr>
        <p:grpSpPr>
          <a:xfrm>
            <a:off x="983780" y="4778058"/>
            <a:ext cx="484513" cy="742950"/>
            <a:chOff x="1935804" y="3752850"/>
            <a:chExt cx="1371600" cy="2103203"/>
          </a:xfrm>
        </p:grpSpPr>
        <p:sp>
          <p:nvSpPr>
            <p:cNvPr id="27" name="Chord 2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Oval 2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 name="Group 28"/>
          <p:cNvGrpSpPr/>
          <p:nvPr/>
        </p:nvGrpSpPr>
        <p:grpSpPr>
          <a:xfrm>
            <a:off x="1737504" y="844272"/>
            <a:ext cx="484513" cy="742950"/>
            <a:chOff x="1935804" y="3752850"/>
            <a:chExt cx="1371600" cy="2103203"/>
          </a:xfrm>
        </p:grpSpPr>
        <p:sp>
          <p:nvSpPr>
            <p:cNvPr id="30" name="Chord 2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Oval 3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 name="Group 31"/>
          <p:cNvGrpSpPr/>
          <p:nvPr/>
        </p:nvGrpSpPr>
        <p:grpSpPr>
          <a:xfrm>
            <a:off x="1737504" y="5433688"/>
            <a:ext cx="484513" cy="742950"/>
            <a:chOff x="1935804" y="3752850"/>
            <a:chExt cx="1371600" cy="2103203"/>
          </a:xfrm>
        </p:grpSpPr>
        <p:sp>
          <p:nvSpPr>
            <p:cNvPr id="33" name="Chord 3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 name="Group 34"/>
          <p:cNvGrpSpPr/>
          <p:nvPr/>
        </p:nvGrpSpPr>
        <p:grpSpPr>
          <a:xfrm>
            <a:off x="995521" y="4108732"/>
            <a:ext cx="484513" cy="742950"/>
            <a:chOff x="1935804" y="3752850"/>
            <a:chExt cx="1371600" cy="2103203"/>
          </a:xfrm>
          <a:solidFill>
            <a:srgbClr val="14A049"/>
          </a:solidFill>
        </p:grpSpPr>
        <p:sp>
          <p:nvSpPr>
            <p:cNvPr id="36" name="Chord 3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val 3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8" name="Group 37"/>
          <p:cNvGrpSpPr/>
          <p:nvPr/>
        </p:nvGrpSpPr>
        <p:grpSpPr>
          <a:xfrm>
            <a:off x="1737504" y="3466796"/>
            <a:ext cx="484513" cy="742950"/>
            <a:chOff x="1935804" y="3752850"/>
            <a:chExt cx="1371600" cy="2103203"/>
          </a:xfrm>
          <a:solidFill>
            <a:srgbClr val="14A049"/>
          </a:solidFill>
        </p:grpSpPr>
        <p:sp>
          <p:nvSpPr>
            <p:cNvPr id="39" name="Chord 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1" name="Group 40"/>
          <p:cNvGrpSpPr/>
          <p:nvPr/>
        </p:nvGrpSpPr>
        <p:grpSpPr>
          <a:xfrm>
            <a:off x="1737504" y="2811165"/>
            <a:ext cx="484513" cy="742950"/>
            <a:chOff x="1935804" y="3752850"/>
            <a:chExt cx="1371600" cy="2103203"/>
          </a:xfrm>
        </p:grpSpPr>
        <p:sp>
          <p:nvSpPr>
            <p:cNvPr id="42" name="Chord 4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4" name="Group 43"/>
          <p:cNvGrpSpPr/>
          <p:nvPr/>
        </p:nvGrpSpPr>
        <p:grpSpPr>
          <a:xfrm>
            <a:off x="1737504" y="2155534"/>
            <a:ext cx="484513" cy="742950"/>
            <a:chOff x="1935804" y="3752850"/>
            <a:chExt cx="1371600" cy="2103203"/>
          </a:xfrm>
        </p:grpSpPr>
        <p:sp>
          <p:nvSpPr>
            <p:cNvPr id="45" name="Chord 4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val 4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7" name="Group 46"/>
          <p:cNvGrpSpPr/>
          <p:nvPr/>
        </p:nvGrpSpPr>
        <p:grpSpPr>
          <a:xfrm>
            <a:off x="1737504" y="1499903"/>
            <a:ext cx="484513" cy="742950"/>
            <a:chOff x="1935804" y="3752850"/>
            <a:chExt cx="1371600" cy="2103203"/>
          </a:xfrm>
        </p:grpSpPr>
        <p:sp>
          <p:nvSpPr>
            <p:cNvPr id="48" name="Chord 4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0" name="Group 49"/>
          <p:cNvGrpSpPr/>
          <p:nvPr/>
        </p:nvGrpSpPr>
        <p:grpSpPr>
          <a:xfrm>
            <a:off x="1737504" y="4778058"/>
            <a:ext cx="484513" cy="742950"/>
            <a:chOff x="1935804" y="3752850"/>
            <a:chExt cx="1371600" cy="2103203"/>
          </a:xfrm>
        </p:grpSpPr>
        <p:sp>
          <p:nvSpPr>
            <p:cNvPr id="51" name="Chord 5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3" name="Group 52"/>
          <p:cNvGrpSpPr/>
          <p:nvPr/>
        </p:nvGrpSpPr>
        <p:grpSpPr>
          <a:xfrm>
            <a:off x="2445071" y="844272"/>
            <a:ext cx="484513" cy="742950"/>
            <a:chOff x="1935804" y="3752850"/>
            <a:chExt cx="1371600" cy="2103203"/>
          </a:xfrm>
        </p:grpSpPr>
        <p:sp>
          <p:nvSpPr>
            <p:cNvPr id="54" name="Chord 5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6" name="Group 55"/>
          <p:cNvGrpSpPr/>
          <p:nvPr/>
        </p:nvGrpSpPr>
        <p:grpSpPr>
          <a:xfrm>
            <a:off x="2445071" y="5433688"/>
            <a:ext cx="484513" cy="742950"/>
            <a:chOff x="1935804" y="3752850"/>
            <a:chExt cx="1371600" cy="2103203"/>
          </a:xfrm>
        </p:grpSpPr>
        <p:sp>
          <p:nvSpPr>
            <p:cNvPr id="57" name="Chord 5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9" name="Group 58"/>
          <p:cNvGrpSpPr/>
          <p:nvPr/>
        </p:nvGrpSpPr>
        <p:grpSpPr>
          <a:xfrm>
            <a:off x="2445071" y="4122427"/>
            <a:ext cx="484513" cy="742950"/>
            <a:chOff x="1935804" y="3752850"/>
            <a:chExt cx="1371600" cy="2103203"/>
          </a:xfrm>
        </p:grpSpPr>
        <p:sp>
          <p:nvSpPr>
            <p:cNvPr id="60" name="Chord 5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1" name="Oval 6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p:cNvGrpSpPr/>
          <p:nvPr/>
        </p:nvGrpSpPr>
        <p:grpSpPr>
          <a:xfrm>
            <a:off x="2445071" y="3466796"/>
            <a:ext cx="484513" cy="742950"/>
            <a:chOff x="1935804" y="3752850"/>
            <a:chExt cx="1371600" cy="2103203"/>
          </a:xfrm>
        </p:grpSpPr>
        <p:sp>
          <p:nvSpPr>
            <p:cNvPr id="63" name="Chord 6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Oval 6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p:cNvGrpSpPr/>
          <p:nvPr/>
        </p:nvGrpSpPr>
        <p:grpSpPr>
          <a:xfrm>
            <a:off x="2445071" y="2811165"/>
            <a:ext cx="484513" cy="742950"/>
            <a:chOff x="1935804" y="3752850"/>
            <a:chExt cx="1371600" cy="2103203"/>
          </a:xfrm>
        </p:grpSpPr>
        <p:sp>
          <p:nvSpPr>
            <p:cNvPr id="66" name="Chord 6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Oval 6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p:cNvGrpSpPr/>
          <p:nvPr/>
        </p:nvGrpSpPr>
        <p:grpSpPr>
          <a:xfrm>
            <a:off x="2445071" y="2155534"/>
            <a:ext cx="484513" cy="742950"/>
            <a:chOff x="1935804" y="3752850"/>
            <a:chExt cx="1371600" cy="2103203"/>
          </a:xfrm>
        </p:grpSpPr>
        <p:sp>
          <p:nvSpPr>
            <p:cNvPr id="69" name="Chord 6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0" name="Oval 6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p:cNvGrpSpPr/>
          <p:nvPr/>
        </p:nvGrpSpPr>
        <p:grpSpPr>
          <a:xfrm>
            <a:off x="2445071" y="1499903"/>
            <a:ext cx="484513" cy="742950"/>
            <a:chOff x="1935804" y="3752850"/>
            <a:chExt cx="1371600" cy="2103203"/>
          </a:xfrm>
        </p:grpSpPr>
        <p:sp>
          <p:nvSpPr>
            <p:cNvPr id="72" name="Chord 7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3" name="Oval 7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4" name="Group 73"/>
          <p:cNvGrpSpPr/>
          <p:nvPr/>
        </p:nvGrpSpPr>
        <p:grpSpPr>
          <a:xfrm>
            <a:off x="2445071" y="4778058"/>
            <a:ext cx="484513" cy="742950"/>
            <a:chOff x="1935804" y="3752850"/>
            <a:chExt cx="1371600" cy="2103203"/>
          </a:xfrm>
        </p:grpSpPr>
        <p:sp>
          <p:nvSpPr>
            <p:cNvPr id="75" name="Chord 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Oval 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1" name="Group 100"/>
          <p:cNvGrpSpPr/>
          <p:nvPr/>
        </p:nvGrpSpPr>
        <p:grpSpPr>
          <a:xfrm>
            <a:off x="3199385" y="844272"/>
            <a:ext cx="484513" cy="742950"/>
            <a:chOff x="1935804" y="3752850"/>
            <a:chExt cx="1371600" cy="2103203"/>
          </a:xfrm>
        </p:grpSpPr>
        <p:sp>
          <p:nvSpPr>
            <p:cNvPr id="102" name="Chord 10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Oval 10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4" name="Group 103"/>
          <p:cNvGrpSpPr/>
          <p:nvPr/>
        </p:nvGrpSpPr>
        <p:grpSpPr>
          <a:xfrm>
            <a:off x="3199385" y="5433688"/>
            <a:ext cx="484513" cy="742950"/>
            <a:chOff x="1935804" y="3752850"/>
            <a:chExt cx="1371600" cy="2103203"/>
          </a:xfrm>
        </p:grpSpPr>
        <p:sp>
          <p:nvSpPr>
            <p:cNvPr id="105" name="Chord 10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Oval 10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7" name="Group 106"/>
          <p:cNvGrpSpPr/>
          <p:nvPr/>
        </p:nvGrpSpPr>
        <p:grpSpPr>
          <a:xfrm>
            <a:off x="3199385" y="4122427"/>
            <a:ext cx="484513" cy="742950"/>
            <a:chOff x="1935804" y="3752850"/>
            <a:chExt cx="1371600" cy="2103203"/>
          </a:xfrm>
        </p:grpSpPr>
        <p:sp>
          <p:nvSpPr>
            <p:cNvPr id="108" name="Chord 10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9" name="Oval 10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0" name="Group 109"/>
          <p:cNvGrpSpPr/>
          <p:nvPr/>
        </p:nvGrpSpPr>
        <p:grpSpPr>
          <a:xfrm>
            <a:off x="3199385" y="3466796"/>
            <a:ext cx="484513" cy="742950"/>
            <a:chOff x="1935804" y="3752850"/>
            <a:chExt cx="1371600" cy="2103203"/>
          </a:xfrm>
        </p:grpSpPr>
        <p:sp>
          <p:nvSpPr>
            <p:cNvPr id="111" name="Chord 11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2" name="Oval 11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3" name="Group 112"/>
          <p:cNvGrpSpPr/>
          <p:nvPr/>
        </p:nvGrpSpPr>
        <p:grpSpPr>
          <a:xfrm>
            <a:off x="3199385" y="2811165"/>
            <a:ext cx="484513" cy="742950"/>
            <a:chOff x="1935804" y="3752850"/>
            <a:chExt cx="1371600" cy="2103203"/>
          </a:xfrm>
        </p:grpSpPr>
        <p:sp>
          <p:nvSpPr>
            <p:cNvPr id="114" name="Chord 11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5" name="Oval 11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6" name="Group 115"/>
          <p:cNvGrpSpPr/>
          <p:nvPr/>
        </p:nvGrpSpPr>
        <p:grpSpPr>
          <a:xfrm>
            <a:off x="3199385" y="2155534"/>
            <a:ext cx="484513" cy="742950"/>
            <a:chOff x="1935804" y="3752850"/>
            <a:chExt cx="1371600" cy="2103203"/>
          </a:xfrm>
        </p:grpSpPr>
        <p:sp>
          <p:nvSpPr>
            <p:cNvPr id="117" name="Chord 11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8" name="Oval 11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9" name="Group 118"/>
          <p:cNvGrpSpPr/>
          <p:nvPr/>
        </p:nvGrpSpPr>
        <p:grpSpPr>
          <a:xfrm>
            <a:off x="3199385" y="1499903"/>
            <a:ext cx="484513" cy="742950"/>
            <a:chOff x="1935804" y="3752850"/>
            <a:chExt cx="1371600" cy="2103203"/>
          </a:xfrm>
        </p:grpSpPr>
        <p:sp>
          <p:nvSpPr>
            <p:cNvPr id="120" name="Chord 11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1" name="Oval 12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2" name="Group 121"/>
          <p:cNvGrpSpPr/>
          <p:nvPr/>
        </p:nvGrpSpPr>
        <p:grpSpPr>
          <a:xfrm>
            <a:off x="3199385" y="4778058"/>
            <a:ext cx="484513" cy="742950"/>
            <a:chOff x="1935804" y="3752850"/>
            <a:chExt cx="1371600" cy="2103203"/>
          </a:xfrm>
        </p:grpSpPr>
        <p:sp>
          <p:nvSpPr>
            <p:cNvPr id="123" name="Chord 12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Oval 12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5" name="Group 124"/>
          <p:cNvGrpSpPr/>
          <p:nvPr/>
        </p:nvGrpSpPr>
        <p:grpSpPr>
          <a:xfrm>
            <a:off x="3914477" y="844272"/>
            <a:ext cx="484513" cy="742950"/>
            <a:chOff x="1935804" y="3752850"/>
            <a:chExt cx="1371600" cy="2103203"/>
          </a:xfrm>
        </p:grpSpPr>
        <p:sp>
          <p:nvSpPr>
            <p:cNvPr id="126" name="Chord 12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Oval 12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8" name="Group 127"/>
          <p:cNvGrpSpPr/>
          <p:nvPr/>
        </p:nvGrpSpPr>
        <p:grpSpPr>
          <a:xfrm>
            <a:off x="3914477" y="5433688"/>
            <a:ext cx="484513" cy="742950"/>
            <a:chOff x="1935804" y="3752850"/>
            <a:chExt cx="1371600" cy="2103203"/>
          </a:xfrm>
        </p:grpSpPr>
        <p:sp>
          <p:nvSpPr>
            <p:cNvPr id="129" name="Chord 12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0" name="Oval 12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1" name="Group 130"/>
          <p:cNvGrpSpPr/>
          <p:nvPr/>
        </p:nvGrpSpPr>
        <p:grpSpPr>
          <a:xfrm>
            <a:off x="3914477" y="4122427"/>
            <a:ext cx="484513" cy="742950"/>
            <a:chOff x="1935804" y="3752850"/>
            <a:chExt cx="1371600" cy="2103203"/>
          </a:xfrm>
        </p:grpSpPr>
        <p:sp>
          <p:nvSpPr>
            <p:cNvPr id="132" name="Chord 13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3" name="Oval 13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4" name="Group 133"/>
          <p:cNvGrpSpPr/>
          <p:nvPr/>
        </p:nvGrpSpPr>
        <p:grpSpPr>
          <a:xfrm>
            <a:off x="3905334" y="3464544"/>
            <a:ext cx="484513" cy="742950"/>
            <a:chOff x="1935804" y="3752850"/>
            <a:chExt cx="1371600" cy="2103203"/>
          </a:xfrm>
        </p:grpSpPr>
        <p:sp>
          <p:nvSpPr>
            <p:cNvPr id="135" name="Chord 13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6" name="Oval 13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7" name="Group 136"/>
          <p:cNvGrpSpPr/>
          <p:nvPr/>
        </p:nvGrpSpPr>
        <p:grpSpPr>
          <a:xfrm>
            <a:off x="3914477" y="2811165"/>
            <a:ext cx="484513" cy="742950"/>
            <a:chOff x="1935804" y="3752850"/>
            <a:chExt cx="1371600" cy="2103203"/>
          </a:xfrm>
        </p:grpSpPr>
        <p:sp>
          <p:nvSpPr>
            <p:cNvPr id="138" name="Chord 13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9" name="Oval 13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0" name="Group 139"/>
          <p:cNvGrpSpPr/>
          <p:nvPr/>
        </p:nvGrpSpPr>
        <p:grpSpPr>
          <a:xfrm>
            <a:off x="3914477" y="2155534"/>
            <a:ext cx="484513" cy="742950"/>
            <a:chOff x="1935804" y="3752850"/>
            <a:chExt cx="1371600" cy="2103203"/>
          </a:xfrm>
        </p:grpSpPr>
        <p:sp>
          <p:nvSpPr>
            <p:cNvPr id="141" name="Chord 14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2" name="Oval 14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3" name="Group 142"/>
          <p:cNvGrpSpPr/>
          <p:nvPr/>
        </p:nvGrpSpPr>
        <p:grpSpPr>
          <a:xfrm>
            <a:off x="3914477" y="1499903"/>
            <a:ext cx="484513" cy="742950"/>
            <a:chOff x="1935804" y="3752850"/>
            <a:chExt cx="1371600" cy="2103203"/>
          </a:xfrm>
        </p:grpSpPr>
        <p:sp>
          <p:nvSpPr>
            <p:cNvPr id="144" name="Chord 14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5" name="Oval 14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6" name="Group 145"/>
          <p:cNvGrpSpPr/>
          <p:nvPr/>
        </p:nvGrpSpPr>
        <p:grpSpPr>
          <a:xfrm>
            <a:off x="3914477" y="4778058"/>
            <a:ext cx="484513" cy="742950"/>
            <a:chOff x="1935804" y="3752850"/>
            <a:chExt cx="1371600" cy="2103203"/>
          </a:xfrm>
        </p:grpSpPr>
        <p:sp>
          <p:nvSpPr>
            <p:cNvPr id="147" name="Chord 14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8" name="Oval 14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9" name="Group 148"/>
          <p:cNvGrpSpPr/>
          <p:nvPr/>
        </p:nvGrpSpPr>
        <p:grpSpPr>
          <a:xfrm>
            <a:off x="4668201" y="844272"/>
            <a:ext cx="484513" cy="742950"/>
            <a:chOff x="1935804" y="3752850"/>
            <a:chExt cx="1371600" cy="2103203"/>
          </a:xfrm>
          <a:solidFill>
            <a:srgbClr val="14A049"/>
          </a:solidFill>
        </p:grpSpPr>
        <p:sp>
          <p:nvSpPr>
            <p:cNvPr id="150" name="Chord 14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1" name="Oval 15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2" name="Group 151"/>
          <p:cNvGrpSpPr/>
          <p:nvPr/>
        </p:nvGrpSpPr>
        <p:grpSpPr>
          <a:xfrm>
            <a:off x="4668201" y="5433688"/>
            <a:ext cx="484513" cy="742950"/>
            <a:chOff x="1935804" y="3752850"/>
            <a:chExt cx="1371600" cy="2103203"/>
          </a:xfrm>
        </p:grpSpPr>
        <p:sp>
          <p:nvSpPr>
            <p:cNvPr id="153" name="Chord 15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4" name="Oval 15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5" name="Group 154"/>
          <p:cNvGrpSpPr/>
          <p:nvPr/>
        </p:nvGrpSpPr>
        <p:grpSpPr>
          <a:xfrm>
            <a:off x="4668201" y="4122427"/>
            <a:ext cx="484513" cy="742950"/>
            <a:chOff x="1935804" y="3752850"/>
            <a:chExt cx="1371600" cy="2103203"/>
          </a:xfrm>
        </p:grpSpPr>
        <p:sp>
          <p:nvSpPr>
            <p:cNvPr id="156" name="Chord 15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7" name="Oval 15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8" name="Group 157"/>
          <p:cNvGrpSpPr/>
          <p:nvPr/>
        </p:nvGrpSpPr>
        <p:grpSpPr>
          <a:xfrm>
            <a:off x="4668201" y="3466796"/>
            <a:ext cx="484513" cy="742950"/>
            <a:chOff x="1935804" y="3752850"/>
            <a:chExt cx="1371600" cy="2103203"/>
          </a:xfrm>
        </p:grpSpPr>
        <p:sp>
          <p:nvSpPr>
            <p:cNvPr id="159" name="Chord 15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0" name="Oval 15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1" name="Group 160"/>
          <p:cNvGrpSpPr/>
          <p:nvPr/>
        </p:nvGrpSpPr>
        <p:grpSpPr>
          <a:xfrm>
            <a:off x="4668201" y="2811165"/>
            <a:ext cx="484513" cy="742950"/>
            <a:chOff x="1935804" y="3752850"/>
            <a:chExt cx="1371600" cy="2103203"/>
          </a:xfrm>
        </p:grpSpPr>
        <p:sp>
          <p:nvSpPr>
            <p:cNvPr id="162" name="Chord 16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3" name="Oval 16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4" name="Group 163"/>
          <p:cNvGrpSpPr/>
          <p:nvPr/>
        </p:nvGrpSpPr>
        <p:grpSpPr>
          <a:xfrm>
            <a:off x="4668201" y="2155534"/>
            <a:ext cx="484513" cy="742950"/>
            <a:chOff x="1935804" y="3752850"/>
            <a:chExt cx="1371600" cy="2103203"/>
          </a:xfrm>
        </p:grpSpPr>
        <p:sp>
          <p:nvSpPr>
            <p:cNvPr id="165" name="Chord 16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6" name="Oval 16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7" name="Group 166"/>
          <p:cNvGrpSpPr/>
          <p:nvPr/>
        </p:nvGrpSpPr>
        <p:grpSpPr>
          <a:xfrm>
            <a:off x="4668201" y="1499903"/>
            <a:ext cx="484513" cy="742950"/>
            <a:chOff x="1935804" y="3752850"/>
            <a:chExt cx="1371600" cy="2103203"/>
          </a:xfrm>
          <a:solidFill>
            <a:srgbClr val="14A049"/>
          </a:solidFill>
        </p:grpSpPr>
        <p:sp>
          <p:nvSpPr>
            <p:cNvPr id="168" name="Chord 16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9" name="Oval 16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0" name="Group 169"/>
          <p:cNvGrpSpPr/>
          <p:nvPr/>
        </p:nvGrpSpPr>
        <p:grpSpPr>
          <a:xfrm>
            <a:off x="4668201" y="4778058"/>
            <a:ext cx="484513" cy="742950"/>
            <a:chOff x="1935804" y="3752850"/>
            <a:chExt cx="1371600" cy="2103203"/>
          </a:xfrm>
        </p:grpSpPr>
        <p:sp>
          <p:nvSpPr>
            <p:cNvPr id="171" name="Chord 17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2" name="Oval 17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3" name="Group 172"/>
          <p:cNvGrpSpPr/>
          <p:nvPr/>
        </p:nvGrpSpPr>
        <p:grpSpPr>
          <a:xfrm>
            <a:off x="5375768" y="844272"/>
            <a:ext cx="484513" cy="742950"/>
            <a:chOff x="1935804" y="3752850"/>
            <a:chExt cx="1371600" cy="2103203"/>
          </a:xfrm>
          <a:solidFill>
            <a:srgbClr val="14A049"/>
          </a:solidFill>
        </p:grpSpPr>
        <p:sp>
          <p:nvSpPr>
            <p:cNvPr id="174" name="Chord 1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5" name="Oval 17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6" name="Group 175"/>
          <p:cNvGrpSpPr/>
          <p:nvPr/>
        </p:nvGrpSpPr>
        <p:grpSpPr>
          <a:xfrm>
            <a:off x="5375768" y="5433688"/>
            <a:ext cx="484513" cy="742950"/>
            <a:chOff x="1935804" y="3752850"/>
            <a:chExt cx="1371600" cy="2103203"/>
          </a:xfrm>
        </p:grpSpPr>
        <p:sp>
          <p:nvSpPr>
            <p:cNvPr id="177" name="Chord 17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8" name="Oval 17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9" name="Group 178"/>
          <p:cNvGrpSpPr/>
          <p:nvPr/>
        </p:nvGrpSpPr>
        <p:grpSpPr>
          <a:xfrm>
            <a:off x="5375768" y="4122427"/>
            <a:ext cx="484513" cy="742950"/>
            <a:chOff x="1935804" y="3752850"/>
            <a:chExt cx="1371600" cy="2103203"/>
          </a:xfrm>
        </p:grpSpPr>
        <p:sp>
          <p:nvSpPr>
            <p:cNvPr id="180" name="Chord 17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1" name="Oval 18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2" name="Group 181"/>
          <p:cNvGrpSpPr/>
          <p:nvPr/>
        </p:nvGrpSpPr>
        <p:grpSpPr>
          <a:xfrm>
            <a:off x="5375768" y="3466796"/>
            <a:ext cx="484513" cy="742950"/>
            <a:chOff x="1935804" y="3752850"/>
            <a:chExt cx="1371600" cy="2103203"/>
          </a:xfrm>
        </p:grpSpPr>
        <p:sp>
          <p:nvSpPr>
            <p:cNvPr id="183" name="Chord 18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4" name="Oval 18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5" name="Group 184"/>
          <p:cNvGrpSpPr/>
          <p:nvPr/>
        </p:nvGrpSpPr>
        <p:grpSpPr>
          <a:xfrm>
            <a:off x="5375768" y="2811165"/>
            <a:ext cx="484513" cy="742950"/>
            <a:chOff x="1935804" y="3752850"/>
            <a:chExt cx="1371600" cy="2103203"/>
          </a:xfrm>
        </p:grpSpPr>
        <p:sp>
          <p:nvSpPr>
            <p:cNvPr id="186" name="Chord 18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7" name="Oval 18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8" name="Group 187"/>
          <p:cNvGrpSpPr/>
          <p:nvPr/>
        </p:nvGrpSpPr>
        <p:grpSpPr>
          <a:xfrm>
            <a:off x="5375768" y="2155534"/>
            <a:ext cx="484513" cy="742950"/>
            <a:chOff x="1935804" y="3752850"/>
            <a:chExt cx="1371600" cy="2103203"/>
          </a:xfrm>
        </p:grpSpPr>
        <p:sp>
          <p:nvSpPr>
            <p:cNvPr id="189" name="Chord 18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 name="Oval 18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4" name="Group 193"/>
          <p:cNvGrpSpPr/>
          <p:nvPr/>
        </p:nvGrpSpPr>
        <p:grpSpPr>
          <a:xfrm>
            <a:off x="5375768" y="4778058"/>
            <a:ext cx="484513" cy="742950"/>
            <a:chOff x="1935804" y="3752850"/>
            <a:chExt cx="1371600" cy="2103203"/>
          </a:xfrm>
        </p:grpSpPr>
        <p:sp>
          <p:nvSpPr>
            <p:cNvPr id="195" name="Chord 19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6" name="Oval 19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7" name="Group 196"/>
          <p:cNvGrpSpPr/>
          <p:nvPr/>
        </p:nvGrpSpPr>
        <p:grpSpPr>
          <a:xfrm>
            <a:off x="6130082" y="844272"/>
            <a:ext cx="484513" cy="742950"/>
            <a:chOff x="1935804" y="3752850"/>
            <a:chExt cx="1371600" cy="2103203"/>
          </a:xfrm>
          <a:solidFill>
            <a:srgbClr val="14A049"/>
          </a:solidFill>
        </p:grpSpPr>
        <p:sp>
          <p:nvSpPr>
            <p:cNvPr id="198" name="Chord 19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9" name="Oval 19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0" name="Group 199"/>
          <p:cNvGrpSpPr/>
          <p:nvPr/>
        </p:nvGrpSpPr>
        <p:grpSpPr>
          <a:xfrm>
            <a:off x="6130082" y="5433688"/>
            <a:ext cx="484513" cy="742950"/>
            <a:chOff x="1935804" y="3752850"/>
            <a:chExt cx="1371600" cy="2103203"/>
          </a:xfrm>
        </p:grpSpPr>
        <p:sp>
          <p:nvSpPr>
            <p:cNvPr id="201" name="Chord 20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2" name="Oval 20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3" name="Group 202"/>
          <p:cNvGrpSpPr/>
          <p:nvPr/>
        </p:nvGrpSpPr>
        <p:grpSpPr>
          <a:xfrm>
            <a:off x="6130082" y="4122427"/>
            <a:ext cx="484513" cy="742950"/>
            <a:chOff x="1935804" y="3752850"/>
            <a:chExt cx="1371600" cy="2103203"/>
          </a:xfrm>
        </p:grpSpPr>
        <p:sp>
          <p:nvSpPr>
            <p:cNvPr id="204" name="Chord 20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5" name="Oval 20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6" name="Group 205"/>
          <p:cNvGrpSpPr/>
          <p:nvPr/>
        </p:nvGrpSpPr>
        <p:grpSpPr>
          <a:xfrm>
            <a:off x="6130082" y="3466796"/>
            <a:ext cx="484513" cy="742950"/>
            <a:chOff x="1935804" y="3752850"/>
            <a:chExt cx="1371600" cy="2103203"/>
          </a:xfrm>
        </p:grpSpPr>
        <p:sp>
          <p:nvSpPr>
            <p:cNvPr id="207" name="Chord 20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8" name="Oval 20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9" name="Group 208"/>
          <p:cNvGrpSpPr/>
          <p:nvPr/>
        </p:nvGrpSpPr>
        <p:grpSpPr>
          <a:xfrm>
            <a:off x="6130082" y="2811165"/>
            <a:ext cx="484513" cy="742950"/>
            <a:chOff x="1935804" y="3752850"/>
            <a:chExt cx="1371600" cy="2103203"/>
          </a:xfrm>
        </p:grpSpPr>
        <p:sp>
          <p:nvSpPr>
            <p:cNvPr id="210" name="Chord 20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1" name="Oval 21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2" name="Group 211"/>
          <p:cNvGrpSpPr/>
          <p:nvPr/>
        </p:nvGrpSpPr>
        <p:grpSpPr>
          <a:xfrm>
            <a:off x="6130082" y="2155534"/>
            <a:ext cx="484513" cy="742950"/>
            <a:chOff x="1935804" y="3752850"/>
            <a:chExt cx="1371600" cy="2103203"/>
          </a:xfrm>
        </p:grpSpPr>
        <p:sp>
          <p:nvSpPr>
            <p:cNvPr id="213" name="Chord 21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4" name="Oval 21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8" name="Group 217"/>
          <p:cNvGrpSpPr/>
          <p:nvPr/>
        </p:nvGrpSpPr>
        <p:grpSpPr>
          <a:xfrm>
            <a:off x="6130082" y="4778058"/>
            <a:ext cx="484513" cy="742950"/>
            <a:chOff x="1935804" y="3752850"/>
            <a:chExt cx="1371600" cy="2103203"/>
          </a:xfrm>
        </p:grpSpPr>
        <p:sp>
          <p:nvSpPr>
            <p:cNvPr id="219" name="Chord 21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0" name="Oval 21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1" name="Group 220"/>
          <p:cNvGrpSpPr/>
          <p:nvPr/>
        </p:nvGrpSpPr>
        <p:grpSpPr>
          <a:xfrm>
            <a:off x="6856273" y="844272"/>
            <a:ext cx="484513" cy="742950"/>
            <a:chOff x="1935804" y="3752850"/>
            <a:chExt cx="1371600" cy="2103203"/>
          </a:xfrm>
          <a:solidFill>
            <a:srgbClr val="14A049"/>
          </a:solidFill>
        </p:grpSpPr>
        <p:sp>
          <p:nvSpPr>
            <p:cNvPr id="222" name="Chord 22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3" name="Oval 22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4" name="Group 223"/>
          <p:cNvGrpSpPr/>
          <p:nvPr/>
        </p:nvGrpSpPr>
        <p:grpSpPr>
          <a:xfrm>
            <a:off x="6856273" y="5433688"/>
            <a:ext cx="484513" cy="742950"/>
            <a:chOff x="1935804" y="3752850"/>
            <a:chExt cx="1371600" cy="2103203"/>
          </a:xfrm>
        </p:grpSpPr>
        <p:sp>
          <p:nvSpPr>
            <p:cNvPr id="225" name="Chord 22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6" name="Oval 22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7" name="Group 226"/>
          <p:cNvGrpSpPr/>
          <p:nvPr/>
        </p:nvGrpSpPr>
        <p:grpSpPr>
          <a:xfrm>
            <a:off x="6856273" y="4122427"/>
            <a:ext cx="484513" cy="742950"/>
            <a:chOff x="1935804" y="3752850"/>
            <a:chExt cx="1371600" cy="2103203"/>
          </a:xfrm>
          <a:solidFill>
            <a:srgbClr val="3FC1FB"/>
          </a:solidFill>
        </p:grpSpPr>
        <p:sp>
          <p:nvSpPr>
            <p:cNvPr id="228" name="Chord 22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9" name="Oval 22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0" name="Group 229"/>
          <p:cNvGrpSpPr/>
          <p:nvPr/>
        </p:nvGrpSpPr>
        <p:grpSpPr>
          <a:xfrm>
            <a:off x="6856273" y="3466796"/>
            <a:ext cx="484513" cy="742950"/>
            <a:chOff x="1935804" y="3752850"/>
            <a:chExt cx="1371600" cy="2103203"/>
          </a:xfrm>
        </p:grpSpPr>
        <p:sp>
          <p:nvSpPr>
            <p:cNvPr id="231" name="Chord 23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2" name="Oval 23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3" name="Group 232"/>
          <p:cNvGrpSpPr/>
          <p:nvPr/>
        </p:nvGrpSpPr>
        <p:grpSpPr>
          <a:xfrm>
            <a:off x="6856273" y="2811165"/>
            <a:ext cx="484513" cy="742950"/>
            <a:chOff x="1935804" y="3752850"/>
            <a:chExt cx="1371600" cy="2103203"/>
          </a:xfrm>
        </p:grpSpPr>
        <p:sp>
          <p:nvSpPr>
            <p:cNvPr id="234" name="Chord 23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5" name="Oval 23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6" name="Group 235"/>
          <p:cNvGrpSpPr/>
          <p:nvPr/>
        </p:nvGrpSpPr>
        <p:grpSpPr>
          <a:xfrm>
            <a:off x="6856273" y="2155534"/>
            <a:ext cx="484513" cy="742950"/>
            <a:chOff x="1935804" y="3752850"/>
            <a:chExt cx="1371600" cy="2103203"/>
          </a:xfrm>
        </p:grpSpPr>
        <p:sp>
          <p:nvSpPr>
            <p:cNvPr id="237" name="Chord 23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8" name="Oval 23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9" name="Group 238"/>
          <p:cNvGrpSpPr/>
          <p:nvPr/>
        </p:nvGrpSpPr>
        <p:grpSpPr>
          <a:xfrm>
            <a:off x="2447706" y="4108732"/>
            <a:ext cx="484513" cy="742950"/>
            <a:chOff x="1935804" y="3752850"/>
            <a:chExt cx="1371600" cy="2103203"/>
          </a:xfrm>
          <a:solidFill>
            <a:srgbClr val="14A049"/>
          </a:solidFill>
        </p:grpSpPr>
        <p:sp>
          <p:nvSpPr>
            <p:cNvPr id="240" name="Chord 23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1" name="Oval 24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2" name="Group 241"/>
          <p:cNvGrpSpPr/>
          <p:nvPr/>
        </p:nvGrpSpPr>
        <p:grpSpPr>
          <a:xfrm>
            <a:off x="6856273" y="4778058"/>
            <a:ext cx="484513" cy="742950"/>
            <a:chOff x="1935804" y="3752850"/>
            <a:chExt cx="1371600" cy="2103203"/>
          </a:xfrm>
        </p:grpSpPr>
        <p:sp>
          <p:nvSpPr>
            <p:cNvPr id="243" name="Chord 24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4" name="Oval 24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9" name="Group 278"/>
          <p:cNvGrpSpPr/>
          <p:nvPr/>
        </p:nvGrpSpPr>
        <p:grpSpPr>
          <a:xfrm>
            <a:off x="8580877" y="818165"/>
            <a:ext cx="2921000" cy="2202165"/>
            <a:chOff x="8331200" y="809248"/>
            <a:chExt cx="2921000" cy="2202165"/>
          </a:xfrm>
        </p:grpSpPr>
        <p:sp>
          <p:nvSpPr>
            <p:cNvPr id="270" name="TextBox 269"/>
            <p:cNvSpPr txBox="1"/>
            <p:nvPr/>
          </p:nvSpPr>
          <p:spPr>
            <a:xfrm>
              <a:off x="8424423" y="2088083"/>
              <a:ext cx="2728337" cy="923330"/>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VIT has around 15k+ Students only in Chennai Campus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1" name="TextBox 270"/>
            <p:cNvSpPr txBox="1"/>
            <p:nvPr/>
          </p:nvSpPr>
          <p:spPr>
            <a:xfrm>
              <a:off x="8331200" y="809248"/>
              <a:ext cx="2921000" cy="1323439"/>
            </a:xfrm>
            <a:prstGeom prst="rect">
              <a:avLst/>
            </a:prstGeom>
            <a:noFill/>
          </p:spPr>
          <p:txBody>
            <a:bodyPr wrap="square" rtlCol="0">
              <a:spAutoFit/>
            </a:bodyPr>
            <a:lstStyle/>
            <a:p>
              <a:r>
                <a:rPr lang="en-US"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en-US"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5K+</a:t>
              </a:r>
              <a:endParaRPr lang="pl-PL"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78" name="Group 277"/>
          <p:cNvGrpSpPr/>
          <p:nvPr/>
        </p:nvGrpSpPr>
        <p:grpSpPr>
          <a:xfrm>
            <a:off x="8544938" y="4051919"/>
            <a:ext cx="3291462" cy="1895775"/>
            <a:chOff x="8496300" y="3691996"/>
            <a:chExt cx="3291462" cy="1895775"/>
          </a:xfrm>
        </p:grpSpPr>
        <p:sp>
          <p:nvSpPr>
            <p:cNvPr id="269" name="TextBox 268"/>
            <p:cNvSpPr txBox="1"/>
            <p:nvPr/>
          </p:nvSpPr>
          <p:spPr>
            <a:xfrm>
              <a:off x="8496300" y="4387442"/>
              <a:ext cx="3291462" cy="1200329"/>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With the number only we can understand how hard it is for an administration to manage all of them.</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2" name="TextBox 271"/>
            <p:cNvSpPr txBox="1"/>
            <p:nvPr/>
          </p:nvSpPr>
          <p:spPr>
            <a:xfrm>
              <a:off x="8496300" y="3691996"/>
              <a:ext cx="2857500" cy="584775"/>
            </a:xfrm>
            <a:prstGeom prst="rect">
              <a:avLst/>
            </a:prstGeom>
            <a:noFill/>
          </p:spPr>
          <p:txBody>
            <a:bodyPr wrap="square" rtlCol="0">
              <a:spAutoFit/>
            </a:bodyPr>
            <a:lstStyle/>
            <a:p>
              <a:r>
                <a:rPr lang="en-US" sz="3200" dirty="0" smtClean="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rPr>
                <a:t>That’s Huge</a:t>
              </a:r>
              <a:endParaRPr lang="pl-PL" sz="3200" dirty="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80" name="Group 279"/>
          <p:cNvGrpSpPr/>
          <p:nvPr/>
        </p:nvGrpSpPr>
        <p:grpSpPr>
          <a:xfrm>
            <a:off x="7569354" y="1425604"/>
            <a:ext cx="816411" cy="134328"/>
            <a:chOff x="7741986" y="4316228"/>
            <a:chExt cx="816411" cy="134328"/>
          </a:xfrm>
          <a:solidFill>
            <a:srgbClr val="14A049"/>
          </a:solidFill>
        </p:grpSpPr>
        <p:cxnSp>
          <p:nvCxnSpPr>
            <p:cNvPr id="281" name="Straight Connector 280"/>
            <p:cNvCxnSpPr/>
            <p:nvPr/>
          </p:nvCxnSpPr>
          <p:spPr>
            <a:xfrm>
              <a:off x="7741986" y="4382904"/>
              <a:ext cx="754314" cy="0"/>
            </a:xfrm>
            <a:prstGeom prst="line">
              <a:avLst/>
            </a:prstGeom>
            <a:grpFill/>
            <a:ln w="28575">
              <a:solidFill>
                <a:srgbClr val="14A049"/>
              </a:solidFill>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8424069" y="4316228"/>
              <a:ext cx="134328" cy="134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5" name="Group 244"/>
          <p:cNvGrpSpPr/>
          <p:nvPr/>
        </p:nvGrpSpPr>
        <p:grpSpPr>
          <a:xfrm>
            <a:off x="4668200" y="851821"/>
            <a:ext cx="484513" cy="742950"/>
            <a:chOff x="1935804" y="3752850"/>
            <a:chExt cx="1371600" cy="2103203"/>
          </a:xfrm>
          <a:solidFill>
            <a:srgbClr val="14A049"/>
          </a:solidFill>
        </p:grpSpPr>
        <p:sp>
          <p:nvSpPr>
            <p:cNvPr id="246" name="Chord 24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7" name="Oval 24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8" name="Group 247"/>
          <p:cNvGrpSpPr/>
          <p:nvPr/>
        </p:nvGrpSpPr>
        <p:grpSpPr>
          <a:xfrm>
            <a:off x="4668200" y="1507452"/>
            <a:ext cx="484513" cy="742950"/>
            <a:chOff x="1935804" y="3752850"/>
            <a:chExt cx="1371600" cy="2103203"/>
          </a:xfrm>
          <a:solidFill>
            <a:srgbClr val="14A049"/>
          </a:solidFill>
        </p:grpSpPr>
        <p:sp>
          <p:nvSpPr>
            <p:cNvPr id="249" name="Chord 24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0" name="Oval 24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1" name="Group 250"/>
          <p:cNvGrpSpPr/>
          <p:nvPr/>
        </p:nvGrpSpPr>
        <p:grpSpPr>
          <a:xfrm>
            <a:off x="5375767" y="851821"/>
            <a:ext cx="484513" cy="742950"/>
            <a:chOff x="1935804" y="3752850"/>
            <a:chExt cx="1371600" cy="2103203"/>
          </a:xfrm>
          <a:solidFill>
            <a:srgbClr val="14A049"/>
          </a:solidFill>
        </p:grpSpPr>
        <p:sp>
          <p:nvSpPr>
            <p:cNvPr id="252" name="Chord 25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3" name="Oval 25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7" name="Group 256"/>
          <p:cNvGrpSpPr/>
          <p:nvPr/>
        </p:nvGrpSpPr>
        <p:grpSpPr>
          <a:xfrm>
            <a:off x="6130081" y="851821"/>
            <a:ext cx="484513" cy="742950"/>
            <a:chOff x="1935804" y="3752850"/>
            <a:chExt cx="1371600" cy="2103203"/>
          </a:xfrm>
          <a:solidFill>
            <a:srgbClr val="14A049"/>
          </a:solidFill>
        </p:grpSpPr>
        <p:sp>
          <p:nvSpPr>
            <p:cNvPr id="258" name="Chord 25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9" name="Oval 25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0" name="Group 259"/>
          <p:cNvGrpSpPr/>
          <p:nvPr/>
        </p:nvGrpSpPr>
        <p:grpSpPr>
          <a:xfrm>
            <a:off x="2445070" y="2173643"/>
            <a:ext cx="484513" cy="742950"/>
            <a:chOff x="1935804" y="3752850"/>
            <a:chExt cx="1371600" cy="2103203"/>
          </a:xfrm>
          <a:solidFill>
            <a:srgbClr val="14A049"/>
          </a:solidFill>
        </p:grpSpPr>
        <p:sp>
          <p:nvSpPr>
            <p:cNvPr id="261" name="Chord 26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2" name="Oval 26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3" name="Group 262"/>
          <p:cNvGrpSpPr/>
          <p:nvPr/>
        </p:nvGrpSpPr>
        <p:grpSpPr>
          <a:xfrm>
            <a:off x="6856272" y="851821"/>
            <a:ext cx="484513" cy="742950"/>
            <a:chOff x="1935804" y="3752850"/>
            <a:chExt cx="1371600" cy="2103203"/>
          </a:xfrm>
          <a:solidFill>
            <a:srgbClr val="14A049"/>
          </a:solidFill>
        </p:grpSpPr>
        <p:sp>
          <p:nvSpPr>
            <p:cNvPr id="264" name="Chord 26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5" name="Oval 26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6" name="Group 265"/>
          <p:cNvGrpSpPr/>
          <p:nvPr/>
        </p:nvGrpSpPr>
        <p:grpSpPr>
          <a:xfrm>
            <a:off x="1737503" y="2167607"/>
            <a:ext cx="484513" cy="742950"/>
            <a:chOff x="1935804" y="3752850"/>
            <a:chExt cx="1371600" cy="2103203"/>
          </a:xfrm>
          <a:solidFill>
            <a:srgbClr val="14A049"/>
          </a:solidFill>
        </p:grpSpPr>
        <p:sp>
          <p:nvSpPr>
            <p:cNvPr id="267" name="Chord 26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8" name="Oval 26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3" name="Group 272"/>
          <p:cNvGrpSpPr/>
          <p:nvPr/>
        </p:nvGrpSpPr>
        <p:grpSpPr>
          <a:xfrm>
            <a:off x="5371615" y="5433688"/>
            <a:ext cx="484513" cy="742950"/>
            <a:chOff x="1935804" y="3752850"/>
            <a:chExt cx="1371600" cy="2103203"/>
          </a:xfrm>
          <a:solidFill>
            <a:srgbClr val="14A049"/>
          </a:solidFill>
        </p:grpSpPr>
        <p:sp>
          <p:nvSpPr>
            <p:cNvPr id="274" name="Chord 2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3" name="Oval 28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4" name="Group 283"/>
          <p:cNvGrpSpPr/>
          <p:nvPr/>
        </p:nvGrpSpPr>
        <p:grpSpPr>
          <a:xfrm>
            <a:off x="3914476" y="4778058"/>
            <a:ext cx="484513" cy="742950"/>
            <a:chOff x="1935804" y="3752850"/>
            <a:chExt cx="1371600" cy="2103203"/>
          </a:xfrm>
          <a:solidFill>
            <a:srgbClr val="14A049"/>
          </a:solidFill>
        </p:grpSpPr>
        <p:sp>
          <p:nvSpPr>
            <p:cNvPr id="285" name="Chord 28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6" name="Oval 28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7" name="Group 286"/>
          <p:cNvGrpSpPr/>
          <p:nvPr/>
        </p:nvGrpSpPr>
        <p:grpSpPr>
          <a:xfrm>
            <a:off x="6130081" y="5433688"/>
            <a:ext cx="484513" cy="742950"/>
            <a:chOff x="1935804" y="3752850"/>
            <a:chExt cx="1371600" cy="2103203"/>
          </a:xfrm>
          <a:solidFill>
            <a:srgbClr val="14A049"/>
          </a:solidFill>
        </p:grpSpPr>
        <p:sp>
          <p:nvSpPr>
            <p:cNvPr id="288" name="Chord 28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9" name="Oval 28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3" name="Group 292"/>
          <p:cNvGrpSpPr/>
          <p:nvPr/>
        </p:nvGrpSpPr>
        <p:grpSpPr>
          <a:xfrm>
            <a:off x="6863951" y="5433688"/>
            <a:ext cx="484513" cy="742950"/>
            <a:chOff x="1935804" y="3752850"/>
            <a:chExt cx="1371600" cy="2103203"/>
          </a:xfrm>
          <a:solidFill>
            <a:srgbClr val="14A049"/>
          </a:solidFill>
        </p:grpSpPr>
        <p:sp>
          <p:nvSpPr>
            <p:cNvPr id="294" name="Chord 29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5" name="Oval 29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6" name="Group 295"/>
          <p:cNvGrpSpPr/>
          <p:nvPr/>
        </p:nvGrpSpPr>
        <p:grpSpPr>
          <a:xfrm>
            <a:off x="2440283" y="2808846"/>
            <a:ext cx="484513" cy="742950"/>
            <a:chOff x="1935804" y="3752850"/>
            <a:chExt cx="1371600" cy="2103203"/>
          </a:xfrm>
          <a:solidFill>
            <a:srgbClr val="14A049"/>
          </a:solidFill>
        </p:grpSpPr>
        <p:sp>
          <p:nvSpPr>
            <p:cNvPr id="297" name="Chord 29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8" name="Oval 29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9" name="Group 298"/>
          <p:cNvGrpSpPr/>
          <p:nvPr/>
        </p:nvGrpSpPr>
        <p:grpSpPr>
          <a:xfrm>
            <a:off x="2457402" y="5422327"/>
            <a:ext cx="484513" cy="742950"/>
            <a:chOff x="1935804" y="3752850"/>
            <a:chExt cx="1371600" cy="2103203"/>
          </a:xfrm>
          <a:solidFill>
            <a:srgbClr val="14A049"/>
          </a:solidFill>
        </p:grpSpPr>
        <p:sp>
          <p:nvSpPr>
            <p:cNvPr id="300" name="Chord 29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1" name="Oval 30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2" name="Group 301"/>
          <p:cNvGrpSpPr/>
          <p:nvPr/>
        </p:nvGrpSpPr>
        <p:grpSpPr>
          <a:xfrm>
            <a:off x="6852119" y="1540441"/>
            <a:ext cx="484513" cy="742950"/>
            <a:chOff x="1935804" y="3752850"/>
            <a:chExt cx="1371600" cy="2103203"/>
          </a:xfrm>
          <a:solidFill>
            <a:srgbClr val="14A049"/>
          </a:solidFill>
        </p:grpSpPr>
        <p:sp>
          <p:nvSpPr>
            <p:cNvPr id="303" name="Chord 30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4" name="Oval 30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5" name="Group 304"/>
          <p:cNvGrpSpPr/>
          <p:nvPr/>
        </p:nvGrpSpPr>
        <p:grpSpPr>
          <a:xfrm>
            <a:off x="995522" y="1508395"/>
            <a:ext cx="484513" cy="742950"/>
            <a:chOff x="1935804" y="3752850"/>
            <a:chExt cx="1371600" cy="2103203"/>
          </a:xfrm>
          <a:solidFill>
            <a:srgbClr val="14A049"/>
          </a:solidFill>
        </p:grpSpPr>
        <p:sp>
          <p:nvSpPr>
            <p:cNvPr id="306" name="Chord 30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7" name="Oval 30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8" name="Group 307"/>
          <p:cNvGrpSpPr/>
          <p:nvPr/>
        </p:nvGrpSpPr>
        <p:grpSpPr>
          <a:xfrm>
            <a:off x="4688590" y="3469664"/>
            <a:ext cx="484513" cy="742950"/>
            <a:chOff x="1935804" y="3752850"/>
            <a:chExt cx="1371600" cy="2103203"/>
          </a:xfrm>
          <a:solidFill>
            <a:srgbClr val="14A049"/>
          </a:solidFill>
        </p:grpSpPr>
        <p:sp>
          <p:nvSpPr>
            <p:cNvPr id="309" name="Chord 30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0" name="Oval 30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0" name="Group 319"/>
          <p:cNvGrpSpPr/>
          <p:nvPr/>
        </p:nvGrpSpPr>
        <p:grpSpPr>
          <a:xfrm>
            <a:off x="6150469" y="1521051"/>
            <a:ext cx="484513" cy="742950"/>
            <a:chOff x="1935804" y="3752850"/>
            <a:chExt cx="1371600" cy="2103203"/>
          </a:xfrm>
          <a:solidFill>
            <a:srgbClr val="14A049"/>
          </a:solidFill>
        </p:grpSpPr>
        <p:sp>
          <p:nvSpPr>
            <p:cNvPr id="321" name="Chord 32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2" name="Oval 32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3" name="Group 322"/>
          <p:cNvGrpSpPr/>
          <p:nvPr/>
        </p:nvGrpSpPr>
        <p:grpSpPr>
          <a:xfrm>
            <a:off x="3199384" y="1498111"/>
            <a:ext cx="484513" cy="742950"/>
            <a:chOff x="1935804" y="3752850"/>
            <a:chExt cx="1371600" cy="2103203"/>
          </a:xfrm>
          <a:solidFill>
            <a:srgbClr val="14A049"/>
          </a:solidFill>
        </p:grpSpPr>
        <p:sp>
          <p:nvSpPr>
            <p:cNvPr id="324" name="Chord 32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5" name="Oval 32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6" name="Group 325"/>
          <p:cNvGrpSpPr/>
          <p:nvPr/>
        </p:nvGrpSpPr>
        <p:grpSpPr>
          <a:xfrm>
            <a:off x="6847966" y="2801297"/>
            <a:ext cx="484513" cy="742950"/>
            <a:chOff x="1935804" y="3752850"/>
            <a:chExt cx="1371600" cy="2103203"/>
          </a:xfrm>
          <a:solidFill>
            <a:srgbClr val="14A049"/>
          </a:solidFill>
        </p:grpSpPr>
        <p:sp>
          <p:nvSpPr>
            <p:cNvPr id="327" name="Chord 32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8" name="Oval 32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8" name="Group 337"/>
          <p:cNvGrpSpPr/>
          <p:nvPr/>
        </p:nvGrpSpPr>
        <p:grpSpPr>
          <a:xfrm>
            <a:off x="5367462" y="2801297"/>
            <a:ext cx="484513" cy="742950"/>
            <a:chOff x="1935804" y="3752850"/>
            <a:chExt cx="1371600" cy="2103203"/>
          </a:xfrm>
          <a:solidFill>
            <a:srgbClr val="14A049"/>
          </a:solidFill>
        </p:grpSpPr>
        <p:sp>
          <p:nvSpPr>
            <p:cNvPr id="339" name="Chord 3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0" name="Oval 3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1" name="Group 340"/>
          <p:cNvGrpSpPr/>
          <p:nvPr/>
        </p:nvGrpSpPr>
        <p:grpSpPr>
          <a:xfrm>
            <a:off x="6138895" y="2153215"/>
            <a:ext cx="484513" cy="742950"/>
            <a:chOff x="1935804" y="3752850"/>
            <a:chExt cx="1371600" cy="2103203"/>
          </a:xfrm>
          <a:solidFill>
            <a:srgbClr val="14A049"/>
          </a:solidFill>
        </p:grpSpPr>
        <p:sp>
          <p:nvSpPr>
            <p:cNvPr id="342" name="Chord 34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3" name="Oval 34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7" name="Group 346"/>
          <p:cNvGrpSpPr/>
          <p:nvPr/>
        </p:nvGrpSpPr>
        <p:grpSpPr>
          <a:xfrm>
            <a:off x="6876661" y="2153215"/>
            <a:ext cx="484513" cy="742950"/>
            <a:chOff x="1935804" y="3752850"/>
            <a:chExt cx="1371600" cy="2103203"/>
          </a:xfrm>
          <a:solidFill>
            <a:srgbClr val="14A049"/>
          </a:solidFill>
        </p:grpSpPr>
        <p:sp>
          <p:nvSpPr>
            <p:cNvPr id="348" name="Chord 34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9" name="Oval 34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0" name="Group 349"/>
          <p:cNvGrpSpPr/>
          <p:nvPr/>
        </p:nvGrpSpPr>
        <p:grpSpPr>
          <a:xfrm>
            <a:off x="991368" y="5441255"/>
            <a:ext cx="484513" cy="742950"/>
            <a:chOff x="1935804" y="3752850"/>
            <a:chExt cx="1371600" cy="2103203"/>
          </a:xfrm>
          <a:solidFill>
            <a:srgbClr val="14A049"/>
          </a:solidFill>
        </p:grpSpPr>
        <p:sp>
          <p:nvSpPr>
            <p:cNvPr id="351" name="Chord 35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2" name="Oval 35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3" name="Group 352"/>
          <p:cNvGrpSpPr/>
          <p:nvPr/>
        </p:nvGrpSpPr>
        <p:grpSpPr>
          <a:xfrm>
            <a:off x="991369" y="844272"/>
            <a:ext cx="484513" cy="742950"/>
            <a:chOff x="1935804" y="3752850"/>
            <a:chExt cx="1371600" cy="2103203"/>
          </a:xfrm>
          <a:solidFill>
            <a:srgbClr val="14A049"/>
          </a:solidFill>
        </p:grpSpPr>
        <p:sp>
          <p:nvSpPr>
            <p:cNvPr id="354" name="Chord 35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5" name="Oval 35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6" name="Group 355"/>
          <p:cNvGrpSpPr/>
          <p:nvPr/>
        </p:nvGrpSpPr>
        <p:grpSpPr>
          <a:xfrm>
            <a:off x="5371615" y="4776692"/>
            <a:ext cx="484513" cy="742950"/>
            <a:chOff x="1935804" y="3752850"/>
            <a:chExt cx="1371600" cy="2103203"/>
          </a:xfrm>
          <a:solidFill>
            <a:srgbClr val="14A049"/>
          </a:solidFill>
        </p:grpSpPr>
        <p:sp>
          <p:nvSpPr>
            <p:cNvPr id="357" name="Chord 35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8" name="Oval 35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9" name="Group 358"/>
          <p:cNvGrpSpPr/>
          <p:nvPr/>
        </p:nvGrpSpPr>
        <p:grpSpPr>
          <a:xfrm>
            <a:off x="1729198" y="844272"/>
            <a:ext cx="484513" cy="742950"/>
            <a:chOff x="1935804" y="3752850"/>
            <a:chExt cx="1371600" cy="2103203"/>
          </a:xfrm>
          <a:solidFill>
            <a:srgbClr val="14A049"/>
          </a:solidFill>
        </p:grpSpPr>
        <p:sp>
          <p:nvSpPr>
            <p:cNvPr id="360" name="Chord 35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1" name="Oval 36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2" name="Group 361"/>
          <p:cNvGrpSpPr/>
          <p:nvPr/>
        </p:nvGrpSpPr>
        <p:grpSpPr>
          <a:xfrm>
            <a:off x="5371615" y="4122427"/>
            <a:ext cx="484513" cy="742950"/>
            <a:chOff x="1935804" y="3752850"/>
            <a:chExt cx="1371600" cy="2103203"/>
          </a:xfrm>
          <a:solidFill>
            <a:srgbClr val="14A049"/>
          </a:solidFill>
        </p:grpSpPr>
        <p:sp>
          <p:nvSpPr>
            <p:cNvPr id="363" name="Chord 36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4" name="Oval 36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5" name="Group 364"/>
          <p:cNvGrpSpPr/>
          <p:nvPr/>
        </p:nvGrpSpPr>
        <p:grpSpPr>
          <a:xfrm>
            <a:off x="3914476" y="818165"/>
            <a:ext cx="484513" cy="742950"/>
            <a:chOff x="1935804" y="3752850"/>
            <a:chExt cx="1371600" cy="2103203"/>
          </a:xfrm>
          <a:solidFill>
            <a:srgbClr val="14A049"/>
          </a:solidFill>
        </p:grpSpPr>
        <p:sp>
          <p:nvSpPr>
            <p:cNvPr id="366" name="Chord 36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7" name="Oval 36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8" name="Group 367"/>
          <p:cNvGrpSpPr/>
          <p:nvPr/>
        </p:nvGrpSpPr>
        <p:grpSpPr>
          <a:xfrm>
            <a:off x="3914476" y="5419971"/>
            <a:ext cx="484513" cy="742950"/>
            <a:chOff x="1935804" y="3752850"/>
            <a:chExt cx="1371600" cy="2103203"/>
          </a:xfrm>
          <a:solidFill>
            <a:srgbClr val="14A049"/>
          </a:solidFill>
        </p:grpSpPr>
        <p:sp>
          <p:nvSpPr>
            <p:cNvPr id="369" name="Chord 36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0" name="Oval 36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4" name="Group 373"/>
          <p:cNvGrpSpPr/>
          <p:nvPr/>
        </p:nvGrpSpPr>
        <p:grpSpPr>
          <a:xfrm>
            <a:off x="1737503" y="4122427"/>
            <a:ext cx="484513" cy="742950"/>
            <a:chOff x="1935804" y="3752850"/>
            <a:chExt cx="1371600" cy="2103203"/>
          </a:xfrm>
        </p:grpSpPr>
        <p:sp>
          <p:nvSpPr>
            <p:cNvPr id="375" name="Chord 3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6" name="Oval 3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7" name="Group 376"/>
          <p:cNvGrpSpPr/>
          <p:nvPr/>
        </p:nvGrpSpPr>
        <p:grpSpPr>
          <a:xfrm>
            <a:off x="5396155" y="1521051"/>
            <a:ext cx="484513" cy="742950"/>
            <a:chOff x="1935804" y="3752850"/>
            <a:chExt cx="1371600" cy="2103203"/>
          </a:xfrm>
        </p:grpSpPr>
        <p:sp>
          <p:nvSpPr>
            <p:cNvPr id="378" name="Chord 37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9" name="Oval 37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80" name="Rounded Rectangle 37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ounded Rectangle 38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49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3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F3A"/>
        </a:soli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171617148"/>
              </p:ext>
            </p:extLst>
          </p:nvPr>
        </p:nvGraphicFramePr>
        <p:xfrm>
          <a:off x="-287068" y="710865"/>
          <a:ext cx="7565571" cy="50265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983390" y="862941"/>
            <a:ext cx="37475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smtClean="0">
                <a:solidFill>
                  <a:prstClr val="white"/>
                </a:solidFill>
                <a:latin typeface="Calibri" panose="020F0502020204030204"/>
              </a:rPr>
              <a:t>OUR STATs</a:t>
            </a:r>
            <a:endParaRPr kumimoji="0" lang="pl-PL"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p:cNvSpPr/>
          <p:nvPr/>
        </p:nvSpPr>
        <p:spPr>
          <a:xfrm>
            <a:off x="7153786" y="1950697"/>
            <a:ext cx="3503387" cy="45719"/>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7060350" y="2231513"/>
            <a:ext cx="450935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prstClr val="white"/>
                </a:solidFill>
                <a:latin typeface="Calibri" panose="020F0502020204030204"/>
              </a:rPr>
              <a:t>60</a:t>
            </a:r>
            <a:r>
              <a:rPr kumimoji="0" lang="en-US" sz="2000" b="1" i="0" u="none" strike="noStrike" kern="1200" cap="none" spc="0" normalizeH="0" baseline="0" noProof="0" dirty="0" smtClean="0">
                <a:ln>
                  <a:noFill/>
                </a:ln>
                <a:solidFill>
                  <a:prstClr val="white"/>
                </a:solidFill>
                <a:effectLst/>
                <a:uLnTx/>
                <a:uFillTx/>
                <a:latin typeface="Calibri" panose="020F0502020204030204"/>
              </a:rPr>
              <a:t>% </a:t>
            </a:r>
            <a:r>
              <a:rPr kumimoji="0" lang="en-US" sz="2000" b="1" i="0" u="none" strike="noStrike" kern="1200" cap="none" spc="0" normalizeH="0" baseline="0" noProof="0" dirty="0">
                <a:ln>
                  <a:noFill/>
                </a:ln>
                <a:solidFill>
                  <a:prstClr val="white"/>
                </a:solidFill>
                <a:effectLst/>
                <a:uLnTx/>
                <a:uFillTx/>
                <a:latin typeface="Calibri" panose="020F0502020204030204"/>
              </a:rPr>
              <a:t>of the</a:t>
            </a:r>
            <a:r>
              <a:rPr kumimoji="0" lang="en-US" sz="2000" b="1" i="0" u="none" strike="noStrike" kern="1200" cap="none" spc="0" normalizeH="0" noProof="0" dirty="0">
                <a:ln>
                  <a:noFill/>
                </a:ln>
                <a:solidFill>
                  <a:prstClr val="white"/>
                </a:solidFill>
                <a:effectLst/>
                <a:uLnTx/>
                <a:uFillTx/>
                <a:latin typeface="Calibri" panose="020F0502020204030204"/>
              </a:rPr>
              <a:t> </a:t>
            </a:r>
            <a:r>
              <a:rPr lang="en-US" sz="2000" b="1" dirty="0" smtClean="0">
                <a:solidFill>
                  <a:prstClr val="white"/>
                </a:solidFill>
                <a:latin typeface="Calibri" panose="020F0502020204030204"/>
              </a:rPr>
              <a:t>students love to use more interactive way like </a:t>
            </a:r>
            <a:r>
              <a:rPr lang="en-US" sz="2000" b="1" dirty="0" err="1" smtClean="0">
                <a:solidFill>
                  <a:prstClr val="white"/>
                </a:solidFill>
                <a:latin typeface="Calibri" panose="020F0502020204030204"/>
              </a:rPr>
              <a:t>chatbots</a:t>
            </a:r>
            <a:r>
              <a:rPr lang="en-US" sz="2000" b="1" dirty="0" smtClean="0">
                <a:solidFill>
                  <a:prstClr val="white"/>
                </a:solidFill>
                <a:latin typeface="Calibri" panose="020F0502020204030204"/>
              </a:rPr>
              <a:t>.</a:t>
            </a:r>
            <a:endParaRPr lang="en-US" sz="2000" b="1"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11%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calls</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27%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mobile applications etc.</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lang="en-US" sz="2000" dirty="0" smtClean="0">
                <a:solidFill>
                  <a:prstClr val="white"/>
                </a:solidFill>
                <a:latin typeface="Calibri" panose="020F0502020204030204"/>
              </a:rPr>
              <a:t>want to go for meets.</a:t>
            </a:r>
            <a:endParaRPr kumimoji="0" lang="pl-PL" sz="6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p:cNvSpPr/>
          <p:nvPr/>
        </p:nvSpPr>
        <p:spPr>
          <a:xfrm>
            <a:off x="7044422" y="4666802"/>
            <a:ext cx="3625451" cy="778533"/>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srgbClr val="1B1F3A"/>
                </a:solidFill>
                <a:latin typeface="Calibri" panose="020F0502020204030204"/>
              </a:rPr>
              <a:t>60</a:t>
            </a:r>
            <a:r>
              <a:rPr kumimoji="0" lang="pl-PL" sz="2000" b="1" i="0" u="none" strike="noStrike" kern="1200" cap="none" spc="0" normalizeH="0" baseline="0" noProof="0" dirty="0" smtClean="0">
                <a:ln>
                  <a:noFill/>
                </a:ln>
                <a:solidFill>
                  <a:srgbClr val="1B1F3A"/>
                </a:solidFill>
                <a:effectLst/>
                <a:uLnTx/>
                <a:uFillTx/>
                <a:latin typeface="Calibri" panose="020F0502020204030204"/>
                <a:ea typeface="+mn-ea"/>
                <a:cs typeface="+mn-cs"/>
              </a:rPr>
              <a:t>% </a:t>
            </a:r>
            <a:endParaRPr lang="en-US" sz="2000" b="1" dirty="0">
              <a:solidFill>
                <a:srgbClr val="1B1F3A"/>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1B1F3A"/>
                </a:solidFill>
                <a:latin typeface="Calibri" panose="020F0502020204030204"/>
              </a:rPr>
              <a:t>want </a:t>
            </a:r>
            <a:r>
              <a:rPr lang="en-US" sz="2000" b="1" dirty="0">
                <a:solidFill>
                  <a:srgbClr val="1B1F3A"/>
                </a:solidFill>
                <a:latin typeface="Calibri" panose="020F0502020204030204"/>
              </a:rPr>
              <a:t>to </a:t>
            </a:r>
            <a:r>
              <a:rPr lang="en-US" sz="2000" b="1" dirty="0" smtClean="0">
                <a:solidFill>
                  <a:srgbClr val="1B1F3A"/>
                </a:solidFill>
                <a:latin typeface="Calibri" panose="020F0502020204030204"/>
              </a:rPr>
              <a:t>use </a:t>
            </a:r>
            <a:r>
              <a:rPr lang="en-US" sz="2000" b="1" dirty="0" err="1" smtClean="0">
                <a:solidFill>
                  <a:srgbClr val="1B1F3A"/>
                </a:solidFill>
                <a:latin typeface="Calibri" panose="020F0502020204030204"/>
              </a:rPr>
              <a:t>chatbot</a:t>
            </a:r>
            <a:endParaRPr lang="en-US" sz="2000" b="1" dirty="0" smtClean="0">
              <a:solidFill>
                <a:srgbClr val="1B1F3A"/>
              </a:solidFill>
              <a:latin typeface="Calibri" panose="020F0502020204030204"/>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26" b="58682"/>
          <a:stretch/>
        </p:blipFill>
        <p:spPr bwMode="auto">
          <a:xfrm>
            <a:off x="2503487" y="6011863"/>
            <a:ext cx="761841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7197621" y="4066249"/>
            <a:ext cx="3207365" cy="450775"/>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b="1" dirty="0" smtClean="0">
                <a:solidFill>
                  <a:prstClr val="white"/>
                </a:solidFill>
              </a:rPr>
              <a:t>              AGE – 18 to 30</a:t>
            </a:r>
            <a:endParaRPr lang="en-US" b="1" dirty="0">
              <a:solidFill>
                <a:prstClr val="white"/>
              </a:solidFill>
            </a:endParaRPr>
          </a:p>
        </p:txBody>
      </p:sp>
    </p:spTree>
    <p:extLst>
      <p:ext uri="{BB962C8B-B14F-4D97-AF65-F5344CB8AC3E}">
        <p14:creationId xmlns:p14="http://schemas.microsoft.com/office/powerpoint/2010/main" val="19511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en-US" dirty="0" smtClean="0">
              <a:solidFill>
                <a:schemeClr val="bg1">
                  <a:lumMod val="75000"/>
                </a:schemeClr>
              </a:solidFill>
              <a:latin typeface="Calisto MT" panose="02040603050505030304" pitchFamily="18" charset="0"/>
            </a:endParaRP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grpSp>
        <p:nvGrpSpPr>
          <p:cNvPr id="15" name="Group 14"/>
          <p:cNvGrpSpPr/>
          <p:nvPr/>
        </p:nvGrpSpPr>
        <p:grpSpPr>
          <a:xfrm>
            <a:off x="5195888" y="3581400"/>
            <a:ext cx="2019300" cy="2019300"/>
            <a:chOff x="5143500" y="3263900"/>
            <a:chExt cx="2019300" cy="2019300"/>
          </a:xfrm>
        </p:grpSpPr>
        <p:sp>
          <p:nvSpPr>
            <p:cNvPr id="8" name="Block Arc 7"/>
            <p:cNvSpPr/>
            <p:nvPr/>
          </p:nvSpPr>
          <p:spPr>
            <a:xfrm rot="15824741">
              <a:off x="5143500" y="3263900"/>
              <a:ext cx="2019300" cy="2019300"/>
            </a:xfrm>
            <a:prstGeom prst="blockArc">
              <a:avLst>
                <a:gd name="adj1" fmla="val 6542988"/>
                <a:gd name="adj2" fmla="val 447634"/>
                <a:gd name="adj3" fmla="val 10039"/>
              </a:avLst>
            </a:prstGeom>
            <a:gradFill>
              <a:gsLst>
                <a:gs pos="0">
                  <a:srgbClr val="00B050"/>
                </a:gs>
                <a:gs pos="100000">
                  <a:srgbClr val="056F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TextBox 8"/>
            <p:cNvSpPr txBox="1"/>
            <p:nvPr/>
          </p:nvSpPr>
          <p:spPr>
            <a:xfrm>
              <a:off x="5467350" y="392498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50</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6" name="Group 15"/>
          <p:cNvGrpSpPr/>
          <p:nvPr/>
        </p:nvGrpSpPr>
        <p:grpSpPr>
          <a:xfrm>
            <a:off x="8121650" y="3409950"/>
            <a:ext cx="2019300" cy="2019300"/>
            <a:chOff x="8121650" y="3282950"/>
            <a:chExt cx="2019300" cy="2019300"/>
          </a:xfrm>
        </p:grpSpPr>
        <p:sp>
          <p:nvSpPr>
            <p:cNvPr id="10" name="Block Arc 9"/>
            <p:cNvSpPr/>
            <p:nvPr/>
          </p:nvSpPr>
          <p:spPr>
            <a:xfrm rot="15990181">
              <a:off x="8121650" y="3282950"/>
              <a:ext cx="2019300" cy="2019300"/>
            </a:xfrm>
            <a:prstGeom prst="blockArc">
              <a:avLst>
                <a:gd name="adj1" fmla="val 12346870"/>
                <a:gd name="adj2" fmla="val 447634"/>
                <a:gd name="adj3" fmla="val 10039"/>
              </a:avLst>
            </a:prstGeom>
            <a:gradFill flip="none" rotWithShape="1">
              <a:gsLst>
                <a:gs pos="0">
                  <a:schemeClr val="accent1">
                    <a:lumMod val="50000"/>
                  </a:schemeClr>
                </a:gs>
                <a:gs pos="100000">
                  <a:schemeClr val="accent1">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1" name="TextBox 10"/>
            <p:cNvSpPr txBox="1"/>
            <p:nvPr/>
          </p:nvSpPr>
          <p:spPr>
            <a:xfrm>
              <a:off x="8445500" y="3944034"/>
              <a:ext cx="1422400" cy="646331"/>
            </a:xfrm>
            <a:prstGeom prst="rect">
              <a:avLst/>
            </a:prstGeom>
            <a:noFill/>
          </p:spPr>
          <p:txBody>
            <a:bodyPr wrap="square" rtlCol="0">
              <a:spAutoFit/>
            </a:bodyPr>
            <a:lstStyle/>
            <a:p>
              <a:pPr algn="ctr"/>
              <a:r>
                <a:rPr lang="pl-PL" sz="3600" dirty="0" smtClean="0">
                  <a:latin typeface="Calisto MT" panose="02040603050505030304" pitchFamily="18" charset="0"/>
                </a:rPr>
                <a:t>3</a:t>
              </a:r>
              <a:r>
                <a:rPr lang="en-US" sz="3600" dirty="0" smtClean="0">
                  <a:latin typeface="Calisto MT" panose="02040603050505030304" pitchFamily="18" charset="0"/>
                </a:rPr>
                <a:t>7</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4" name="Group 13"/>
          <p:cNvGrpSpPr/>
          <p:nvPr/>
        </p:nvGrpSpPr>
        <p:grpSpPr>
          <a:xfrm>
            <a:off x="2270125" y="3409950"/>
            <a:ext cx="2019300" cy="2019300"/>
            <a:chOff x="2270125" y="3282950"/>
            <a:chExt cx="2019300" cy="2019300"/>
          </a:xfrm>
        </p:grpSpPr>
        <p:sp>
          <p:nvSpPr>
            <p:cNvPr id="12" name="Block Arc 11"/>
            <p:cNvSpPr/>
            <p:nvPr/>
          </p:nvSpPr>
          <p:spPr>
            <a:xfrm rot="15964276">
              <a:off x="2270125" y="3282950"/>
              <a:ext cx="2019300" cy="2019300"/>
            </a:xfrm>
            <a:prstGeom prst="blockArc">
              <a:avLst>
                <a:gd name="adj1" fmla="val 3483263"/>
                <a:gd name="adj2" fmla="val 447634"/>
                <a:gd name="adj3" fmla="val 10039"/>
              </a:avLst>
            </a:prstGeom>
            <a:gradFill flip="none" rotWithShape="1">
              <a:gsLst>
                <a:gs pos="0">
                  <a:srgbClr val="C00000"/>
                </a:gs>
                <a:gs pos="100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TextBox 12"/>
            <p:cNvSpPr txBox="1"/>
            <p:nvPr/>
          </p:nvSpPr>
          <p:spPr>
            <a:xfrm>
              <a:off x="2593975" y="394403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64</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sp>
        <p:nvSpPr>
          <p:cNvPr id="19" name="TextBox 18"/>
          <p:cNvSpPr txBox="1"/>
          <p:nvPr/>
        </p:nvSpPr>
        <p:spPr>
          <a:xfrm>
            <a:off x="1955800" y="2197100"/>
            <a:ext cx="8686800" cy="1200329"/>
          </a:xfrm>
          <a:prstGeom prst="rect">
            <a:avLst/>
          </a:prstGeom>
          <a:noFill/>
        </p:spPr>
        <p:txBody>
          <a:bodyPr wrap="square" rtlCol="0">
            <a:spAutoFit/>
          </a:bodyPr>
          <a:lstStyle/>
          <a:p>
            <a:pPr algn="ctr"/>
            <a:r>
              <a:rPr lang="en-US" b="1" dirty="0">
                <a:solidFill>
                  <a:srgbClr val="909090"/>
                </a:solidFill>
                <a:latin typeface="Calisto MT" panose="02040603050505030304" pitchFamily="18" charset="0"/>
              </a:rPr>
              <a:t>50%</a:t>
            </a:r>
            <a:r>
              <a:rPr lang="en-US" dirty="0">
                <a:solidFill>
                  <a:srgbClr val="909090"/>
                </a:solidFill>
                <a:latin typeface="Calisto MT" panose="02040603050505030304" pitchFamily="18" charset="0"/>
              </a:rPr>
              <a:t> of businesses plan to spend more on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than on mobile apps.</a:t>
            </a:r>
            <a:r>
              <a:rPr lang="en-US" b="1" dirty="0">
                <a:solidFill>
                  <a:srgbClr val="909090"/>
                </a:solidFill>
                <a:latin typeface="Calisto MT" panose="02040603050505030304" pitchFamily="18" charset="0"/>
              </a:rPr>
              <a:t> 64%</a:t>
            </a:r>
            <a:r>
              <a:rPr lang="en-US" dirty="0">
                <a:solidFill>
                  <a:srgbClr val="909090"/>
                </a:solidFill>
                <a:latin typeface="Calisto MT" panose="02040603050505030304" pitchFamily="18" charset="0"/>
              </a:rPr>
              <a:t> of internet users say 24-hour service is the best feature of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a:t>
            </a:r>
            <a:r>
              <a:rPr lang="en-US" b="1" dirty="0">
                <a:solidFill>
                  <a:srgbClr val="909090"/>
                </a:solidFill>
                <a:latin typeface="Calisto MT" panose="02040603050505030304" pitchFamily="18" charset="0"/>
              </a:rPr>
              <a:t>37%</a:t>
            </a:r>
            <a:r>
              <a:rPr lang="en-US" dirty="0">
                <a:solidFill>
                  <a:srgbClr val="909090"/>
                </a:solidFill>
                <a:latin typeface="Calisto MT" panose="02040603050505030304" pitchFamily="18" charset="0"/>
              </a:rPr>
              <a:t> of people use a customer service bot to get a quick answer in an emergency. There were over 300,000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on Facebook in 2018.</a:t>
            </a:r>
            <a:endParaRPr lang="pl-PL" dirty="0">
              <a:solidFill>
                <a:srgbClr val="909090"/>
              </a:solidFill>
              <a:latin typeface="Calisto MT" panose="02040603050505030304" pitchFamily="18" charset="0"/>
            </a:endParaRPr>
          </a:p>
        </p:txBody>
      </p:sp>
      <p:sp>
        <p:nvSpPr>
          <p:cNvPr id="20" name="TextBox 19"/>
          <p:cNvSpPr txBox="1"/>
          <p:nvPr/>
        </p:nvSpPr>
        <p:spPr>
          <a:xfrm>
            <a:off x="1955800" y="1259700"/>
            <a:ext cx="8686800" cy="646331"/>
          </a:xfrm>
          <a:prstGeom prst="rect">
            <a:avLst/>
          </a:prstGeom>
          <a:noFill/>
        </p:spPr>
        <p:txBody>
          <a:bodyPr wrap="square" rtlCol="0">
            <a:spAutoFit/>
          </a:bodyPr>
          <a:lstStyle/>
          <a:p>
            <a:pPr algn="ctr"/>
            <a:r>
              <a:rPr lang="en-US" sz="3600" b="1" dirty="0" smtClean="0">
                <a:latin typeface="Calisto MT" panose="02040603050505030304" pitchFamily="18" charset="0"/>
              </a:rPr>
              <a:t>Business shift towards </a:t>
            </a:r>
            <a:r>
              <a:rPr lang="en-US" sz="3600" b="1" dirty="0" err="1" smtClean="0">
                <a:latin typeface="Calisto MT" panose="02040603050505030304" pitchFamily="18" charset="0"/>
              </a:rPr>
              <a:t>ChatBot</a:t>
            </a:r>
            <a:endParaRPr lang="en-US" sz="3600" b="1" dirty="0" smtClean="0">
              <a:latin typeface="Calisto MT" panose="02040603050505030304" pitchFamily="18" charset="0"/>
            </a:endParaRPr>
          </a:p>
        </p:txBody>
      </p:sp>
    </p:spTree>
    <p:extLst>
      <p:ext uri="{BB962C8B-B14F-4D97-AF65-F5344CB8AC3E}">
        <p14:creationId xmlns:p14="http://schemas.microsoft.com/office/powerpoint/2010/main" val="12915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LITERATURE SURVEY</a:t>
            </a: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993993231"/>
              </p:ext>
            </p:extLst>
          </p:nvPr>
        </p:nvGraphicFramePr>
        <p:xfrm>
          <a:off x="1232033" y="1212783"/>
          <a:ext cx="9615640" cy="5162100"/>
        </p:xfrm>
        <a:graphic>
          <a:graphicData uri="http://schemas.openxmlformats.org/drawingml/2006/table">
            <a:tbl>
              <a:tblPr>
                <a:tableStyleId>{D7AC3CCA-C797-4891-BE02-D94E43425B78}</a:tableStyleId>
              </a:tblPr>
              <a:tblGrid>
                <a:gridCol w="1915428"/>
                <a:gridCol w="1925053"/>
                <a:gridCol w="1925053"/>
                <a:gridCol w="1925053"/>
                <a:gridCol w="1925053"/>
              </a:tblGrid>
              <a:tr h="190411">
                <a:tc>
                  <a:txBody>
                    <a:bodyPr/>
                    <a:lstStyle/>
                    <a:p>
                      <a:pPr algn="l" fontAlgn="b"/>
                      <a:r>
                        <a:rPr lang="en-US" sz="1600" b="0" dirty="0" smtClean="0">
                          <a:effectLst/>
                        </a:rPr>
                        <a:t>Author</a:t>
                      </a:r>
                      <a:endParaRPr lang="en-US" sz="1600" b="1" dirty="0">
                        <a:effectLst/>
                      </a:endParaRPr>
                    </a:p>
                  </a:txBody>
                  <a:tcPr marL="13641" marR="13641" marT="13641" marB="13641" anchor="b">
                    <a:solidFill>
                      <a:schemeClr val="bg1">
                        <a:lumMod val="85000"/>
                      </a:schemeClr>
                    </a:solidFill>
                  </a:tcPr>
                </a:tc>
                <a:tc>
                  <a:txBody>
                    <a:bodyPr/>
                    <a:lstStyle/>
                    <a:p>
                      <a:pPr algn="l" fontAlgn="b"/>
                      <a:r>
                        <a:rPr lang="en-US" sz="1600" dirty="0">
                          <a:effectLst/>
                        </a:rPr>
                        <a:t>Method Name</a:t>
                      </a:r>
                      <a:endParaRPr lang="en-US" sz="1600" b="1" dirty="0">
                        <a:effectLst/>
                      </a:endParaRPr>
                    </a:p>
                  </a:txBody>
                  <a:tcPr marL="13641" marR="13641" marT="13641" marB="13641" anchor="b">
                    <a:solidFill>
                      <a:schemeClr val="bg1">
                        <a:lumMod val="85000"/>
                      </a:schemeClr>
                    </a:solidFill>
                  </a:tcPr>
                </a:tc>
                <a:tc>
                  <a:txBody>
                    <a:bodyPr/>
                    <a:lstStyle/>
                    <a:p>
                      <a:pPr algn="l" fontAlgn="b"/>
                      <a:r>
                        <a:rPr lang="en-US" sz="1600" dirty="0">
                          <a:effectLst/>
                        </a:rPr>
                        <a:t>Advantages</a:t>
                      </a:r>
                      <a:endParaRPr lang="en-US" sz="1600" b="1" dirty="0">
                        <a:effectLst/>
                      </a:endParaRPr>
                    </a:p>
                  </a:txBody>
                  <a:tcPr marL="13641" marR="13641" marT="13641" marB="13641" anchor="b">
                    <a:solidFill>
                      <a:schemeClr val="bg1">
                        <a:lumMod val="85000"/>
                      </a:schemeClr>
                    </a:solidFill>
                  </a:tcPr>
                </a:tc>
                <a:tc>
                  <a:txBody>
                    <a:bodyPr/>
                    <a:lstStyle/>
                    <a:p>
                      <a:pPr algn="l" fontAlgn="b"/>
                      <a:r>
                        <a:rPr lang="en-US" sz="1600" dirty="0">
                          <a:effectLst/>
                        </a:rPr>
                        <a:t>Limitations</a:t>
                      </a:r>
                      <a:endParaRPr lang="en-US" sz="1600" b="1" dirty="0">
                        <a:effectLst/>
                      </a:endParaRPr>
                    </a:p>
                  </a:txBody>
                  <a:tcPr marL="13641" marR="13641" marT="13641" marB="13641" anchor="b">
                    <a:solidFill>
                      <a:schemeClr val="bg1">
                        <a:lumMod val="85000"/>
                      </a:schemeClr>
                    </a:solidFill>
                  </a:tcPr>
                </a:tc>
                <a:tc>
                  <a:txBody>
                    <a:bodyPr/>
                    <a:lstStyle/>
                    <a:p>
                      <a:pPr algn="l" fontAlgn="b"/>
                      <a:r>
                        <a:rPr lang="en-US" sz="1600" dirty="0">
                          <a:effectLst/>
                        </a:rPr>
                        <a:t>Analysis</a:t>
                      </a:r>
                      <a:endParaRPr lang="en-US" sz="1600" b="1" dirty="0">
                        <a:effectLst/>
                      </a:endParaRPr>
                    </a:p>
                  </a:txBody>
                  <a:tcPr marL="13641" marR="13641" marT="13641" marB="13641" anchor="b">
                    <a:solidFill>
                      <a:schemeClr val="bg1">
                        <a:lumMod val="85000"/>
                      </a:schemeClr>
                    </a:solidFill>
                  </a:tcPr>
                </a:tc>
              </a:tr>
              <a:tr h="1143334">
                <a:tc>
                  <a:txBody>
                    <a:bodyPr/>
                    <a:lstStyle/>
                    <a:p>
                      <a:pPr fontAlgn="t"/>
                      <a:r>
                        <a:rPr lang="en-US" sz="1200" dirty="0">
                          <a:effectLst/>
                        </a:rPr>
                        <a:t>[1] N. N. </a:t>
                      </a:r>
                      <a:r>
                        <a:rPr lang="en-US" sz="1200" dirty="0" err="1">
                          <a:effectLst/>
                        </a:rPr>
                        <a:t>Khin</a:t>
                      </a:r>
                      <a:r>
                        <a:rPr lang="en-US" sz="1200" dirty="0">
                          <a:effectLst/>
                        </a:rPr>
                        <a:t> and K. M. </a:t>
                      </a:r>
                      <a:r>
                        <a:rPr lang="en-US" sz="1200" dirty="0" err="1">
                          <a:effectLst/>
                        </a:rPr>
                        <a:t>Soe</a:t>
                      </a:r>
                      <a:endParaRPr lang="en-US" sz="1200" dirty="0">
                        <a:effectLst/>
                      </a:endParaRPr>
                    </a:p>
                  </a:txBody>
                  <a:tcPr marL="13641" marR="13641" marT="13641" marB="13641">
                    <a:solidFill>
                      <a:schemeClr val="bg1">
                        <a:lumMod val="85000"/>
                      </a:schemeClr>
                    </a:solidFill>
                  </a:tcPr>
                </a:tc>
                <a:tc>
                  <a:txBody>
                    <a:bodyPr/>
                    <a:lstStyle/>
                    <a:p>
                      <a:pPr fontAlgn="t"/>
                      <a:r>
                        <a:rPr lang="en-US" sz="1200" dirty="0">
                          <a:effectLst/>
                        </a:rPr>
                        <a:t>Seq2Seq Model with Attention</a:t>
                      </a:r>
                    </a:p>
                  </a:txBody>
                  <a:tcPr marL="13641" marR="13641" marT="13641" marB="13641">
                    <a:solidFill>
                      <a:schemeClr val="bg1">
                        <a:lumMod val="85000"/>
                      </a:schemeClr>
                    </a:solidFill>
                  </a:tcPr>
                </a:tc>
                <a:tc>
                  <a:txBody>
                    <a:bodyPr/>
                    <a:lstStyle/>
                    <a:p>
                      <a:pPr fontAlgn="t"/>
                      <a:r>
                        <a:rPr lang="en-US" sz="1200">
                          <a:effectLst/>
                        </a:rPr>
                        <a:t>Effective Question Answering in Education</a:t>
                      </a:r>
                    </a:p>
                  </a:txBody>
                  <a:tcPr marL="13641" marR="13641" marT="13641" marB="13641">
                    <a:solidFill>
                      <a:schemeClr val="bg1">
                        <a:lumMod val="85000"/>
                      </a:schemeClr>
                    </a:solidFill>
                  </a:tcPr>
                </a:tc>
                <a:tc>
                  <a:txBody>
                    <a:bodyPr/>
                    <a:lstStyle/>
                    <a:p>
                      <a:pPr fontAlgn="t"/>
                      <a:r>
                        <a:rPr lang="en-US" sz="1200">
                          <a:effectLst/>
                        </a:rPr>
                        <a:t>BLEU Score of 0.41 indicates potential accuracy challenges</a:t>
                      </a:r>
                    </a:p>
                  </a:txBody>
                  <a:tcPr marL="13641" marR="13641" marT="13641" marB="13641">
                    <a:solidFill>
                      <a:schemeClr val="bg1">
                        <a:lumMod val="85000"/>
                      </a:schemeClr>
                    </a:solidFill>
                  </a:tcPr>
                </a:tc>
                <a:tc>
                  <a:txBody>
                    <a:bodyPr/>
                    <a:lstStyle/>
                    <a:p>
                      <a:pPr fontAlgn="t"/>
                      <a:r>
                        <a:rPr lang="en-US" sz="1200" dirty="0">
                          <a:effectLst/>
                        </a:rPr>
                        <a:t>Further exploration needed to understand limitations and areas for improvement</a:t>
                      </a:r>
                    </a:p>
                  </a:txBody>
                  <a:tcPr marL="13641" marR="13641" marT="13641" marB="13641">
                    <a:solidFill>
                      <a:schemeClr val="bg1">
                        <a:lumMod val="85000"/>
                      </a:schemeClr>
                    </a:solidFill>
                  </a:tcPr>
                </a:tc>
              </a:tr>
              <a:tr h="1302155">
                <a:tc>
                  <a:txBody>
                    <a:bodyPr/>
                    <a:lstStyle/>
                    <a:p>
                      <a:pPr fontAlgn="t"/>
                      <a:r>
                        <a:rPr lang="en-US" sz="1200">
                          <a:effectLst/>
                        </a:rPr>
                        <a:t>[2] L. T. Hien et al.</a:t>
                      </a:r>
                    </a:p>
                  </a:txBody>
                  <a:tcPr marL="13641" marR="13641" marT="13641" marB="13641">
                    <a:solidFill>
                      <a:schemeClr val="bg1">
                        <a:lumMod val="85000"/>
                      </a:schemeClr>
                    </a:solidFill>
                  </a:tcPr>
                </a:tc>
                <a:tc>
                  <a:txBody>
                    <a:bodyPr/>
                    <a:lstStyle/>
                    <a:p>
                      <a:pPr fontAlgn="t"/>
                      <a:r>
                        <a:rPr lang="en-US" sz="1200">
                          <a:effectLst/>
                        </a:rPr>
                        <a:t>Adobot Approach</a:t>
                      </a:r>
                    </a:p>
                  </a:txBody>
                  <a:tcPr marL="13641" marR="13641" marT="13641" marB="13641">
                    <a:solidFill>
                      <a:schemeClr val="bg1">
                        <a:lumMod val="85000"/>
                      </a:schemeClr>
                    </a:solidFill>
                  </a:tcPr>
                </a:tc>
                <a:tc>
                  <a:txBody>
                    <a:bodyPr/>
                    <a:lstStyle/>
                    <a:p>
                      <a:pPr fontAlgn="t"/>
                      <a:r>
                        <a:rPr lang="en-US" sz="1200">
                          <a:effectLst/>
                        </a:rPr>
                        <a:t>Interactive QA for Technical Support</a:t>
                      </a:r>
                    </a:p>
                  </a:txBody>
                  <a:tcPr marL="13641" marR="13641" marT="13641" marB="13641">
                    <a:solidFill>
                      <a:schemeClr val="bg1">
                        <a:lumMod val="85000"/>
                      </a:schemeClr>
                    </a:solidFill>
                  </a:tcPr>
                </a:tc>
                <a:tc>
                  <a:txBody>
                    <a:bodyPr/>
                    <a:lstStyle/>
                    <a:p>
                      <a:pPr fontAlgn="t"/>
                      <a:r>
                        <a:rPr lang="en-US" sz="1200">
                          <a:effectLst/>
                        </a:rPr>
                        <a:t>Potential challenges in maintaining and updating ontology-based knowledge base</a:t>
                      </a:r>
                    </a:p>
                  </a:txBody>
                  <a:tcPr marL="13641" marR="13641" marT="13641" marB="13641">
                    <a:solidFill>
                      <a:schemeClr val="bg1">
                        <a:lumMod val="85000"/>
                      </a:schemeClr>
                    </a:solidFill>
                  </a:tcPr>
                </a:tc>
                <a:tc>
                  <a:txBody>
                    <a:bodyPr/>
                    <a:lstStyle/>
                    <a:p>
                      <a:pPr fontAlgn="t"/>
                      <a:r>
                        <a:rPr lang="en-US" sz="1200" dirty="0">
                          <a:effectLst/>
                        </a:rPr>
                        <a:t>Long-term effectiveness of </a:t>
                      </a:r>
                      <a:r>
                        <a:rPr lang="en-US" sz="1200" dirty="0" err="1">
                          <a:effectLst/>
                        </a:rPr>
                        <a:t>Adobot</a:t>
                      </a:r>
                      <a:r>
                        <a:rPr lang="en-US" sz="1200" dirty="0">
                          <a:effectLst/>
                        </a:rPr>
                        <a:t> Approach needs investigation, especially in dynamic environments</a:t>
                      </a:r>
                    </a:p>
                  </a:txBody>
                  <a:tcPr marL="13641" marR="13641" marT="13641" marB="13641">
                    <a:solidFill>
                      <a:schemeClr val="bg1">
                        <a:lumMod val="85000"/>
                      </a:schemeClr>
                    </a:solidFill>
                  </a:tcPr>
                </a:tc>
              </a:tr>
              <a:tr h="1302155">
                <a:tc>
                  <a:txBody>
                    <a:bodyPr/>
                    <a:lstStyle/>
                    <a:p>
                      <a:pPr fontAlgn="t"/>
                      <a:r>
                        <a:rPr lang="it-IT" sz="1200">
                          <a:effectLst/>
                        </a:rPr>
                        <a:t>[3] Eli Stevens, Luca Pietro Giovanni Antiga, Thomas Viehmann</a:t>
                      </a:r>
                    </a:p>
                  </a:txBody>
                  <a:tcPr marL="13641" marR="13641" marT="13641" marB="13641">
                    <a:solidFill>
                      <a:schemeClr val="bg1">
                        <a:lumMod val="85000"/>
                      </a:schemeClr>
                    </a:solidFill>
                  </a:tcPr>
                </a:tc>
                <a:tc>
                  <a:txBody>
                    <a:bodyPr/>
                    <a:lstStyle/>
                    <a:p>
                      <a:pPr fontAlgn="t"/>
                      <a:r>
                        <a:rPr lang="en-US" sz="1200">
                          <a:effectLst/>
                        </a:rPr>
                        <a:t>PyTorch for Deep Learning</a:t>
                      </a:r>
                    </a:p>
                  </a:txBody>
                  <a:tcPr marL="13641" marR="13641" marT="13641" marB="13641">
                    <a:solidFill>
                      <a:schemeClr val="bg1">
                        <a:lumMod val="85000"/>
                      </a:schemeClr>
                    </a:solidFill>
                  </a:tcPr>
                </a:tc>
                <a:tc>
                  <a:txBody>
                    <a:bodyPr/>
                    <a:lstStyle/>
                    <a:p>
                      <a:pPr fontAlgn="t"/>
                      <a:r>
                        <a:rPr lang="en-US" sz="1200">
                          <a:effectLst/>
                        </a:rPr>
                        <a:t>Engaging and user-friendly Python experience for deep learning</a:t>
                      </a:r>
                    </a:p>
                  </a:txBody>
                  <a:tcPr marL="13641" marR="13641" marT="13641" marB="13641">
                    <a:solidFill>
                      <a:schemeClr val="bg1">
                        <a:lumMod val="85000"/>
                      </a:schemeClr>
                    </a:solidFill>
                  </a:tcPr>
                </a:tc>
                <a:tc>
                  <a:txBody>
                    <a:bodyPr/>
                    <a:lstStyle/>
                    <a:p>
                      <a:pPr fontAlgn="t"/>
                      <a:r>
                        <a:rPr lang="en-US" sz="1200">
                          <a:effectLst/>
                        </a:rPr>
                        <a:t>Potential challenges in scalability and integration with other frameworks</a:t>
                      </a:r>
                    </a:p>
                  </a:txBody>
                  <a:tcPr marL="13641" marR="13641" marT="13641" marB="13641">
                    <a:solidFill>
                      <a:schemeClr val="bg1">
                        <a:lumMod val="85000"/>
                      </a:schemeClr>
                    </a:solidFill>
                  </a:tcPr>
                </a:tc>
                <a:tc>
                  <a:txBody>
                    <a:bodyPr/>
                    <a:lstStyle/>
                    <a:p>
                      <a:pPr fontAlgn="t"/>
                      <a:r>
                        <a:rPr lang="en-US" sz="1200" dirty="0">
                          <a:effectLst/>
                        </a:rPr>
                        <a:t>Consideration of project requirements and ecosystem compatibility is essential before choosing </a:t>
                      </a:r>
                      <a:r>
                        <a:rPr lang="en-US" sz="1200" dirty="0" err="1">
                          <a:effectLst/>
                        </a:rPr>
                        <a:t>PyTorch</a:t>
                      </a:r>
                      <a:endParaRPr lang="en-US" sz="1200" dirty="0">
                        <a:effectLst/>
                      </a:endParaRPr>
                    </a:p>
                  </a:txBody>
                  <a:tcPr marL="13641" marR="13641" marT="13641" marB="13641">
                    <a:solidFill>
                      <a:schemeClr val="bg1">
                        <a:lumMod val="85000"/>
                      </a:schemeClr>
                    </a:solidFill>
                  </a:tcPr>
                </a:tc>
              </a:tr>
              <a:tr h="1143334">
                <a:tc>
                  <a:txBody>
                    <a:bodyPr/>
                    <a:lstStyle/>
                    <a:p>
                      <a:pPr fontAlgn="t"/>
                      <a:r>
                        <a:rPr lang="en-US" sz="1200" dirty="0">
                          <a:effectLst/>
                        </a:rPr>
                        <a:t>[4] M. Akhtar, J. </a:t>
                      </a:r>
                      <a:r>
                        <a:rPr lang="en-US" sz="1200" dirty="0" err="1">
                          <a:effectLst/>
                        </a:rPr>
                        <a:t>Neidhardt</a:t>
                      </a:r>
                      <a:r>
                        <a:rPr lang="en-US" sz="1200" dirty="0">
                          <a:effectLst/>
                        </a:rPr>
                        <a:t>, and H. </a:t>
                      </a:r>
                      <a:r>
                        <a:rPr lang="en-US" sz="1200" dirty="0" err="1">
                          <a:effectLst/>
                        </a:rPr>
                        <a:t>Werthner</a:t>
                      </a:r>
                      <a:endParaRPr lang="en-US" sz="1200" dirty="0">
                        <a:effectLst/>
                      </a:endParaRPr>
                    </a:p>
                  </a:txBody>
                  <a:tcPr marL="13641" marR="13641" marT="13641" marB="13641">
                    <a:solidFill>
                      <a:schemeClr val="bg1">
                        <a:lumMod val="85000"/>
                      </a:schemeClr>
                    </a:solidFill>
                  </a:tcPr>
                </a:tc>
                <a:tc>
                  <a:txBody>
                    <a:bodyPr/>
                    <a:lstStyle/>
                    <a:p>
                      <a:pPr fontAlgn="t"/>
                      <a:r>
                        <a:rPr lang="en-US" sz="1200">
                          <a:effectLst/>
                        </a:rPr>
                        <a:t>Chatbot Conversations Analysis</a:t>
                      </a:r>
                    </a:p>
                  </a:txBody>
                  <a:tcPr marL="13641" marR="13641" marT="13641" marB="13641">
                    <a:solidFill>
                      <a:schemeClr val="bg1">
                        <a:lumMod val="85000"/>
                      </a:schemeClr>
                    </a:solidFill>
                  </a:tcPr>
                </a:tc>
                <a:tc>
                  <a:txBody>
                    <a:bodyPr/>
                    <a:lstStyle/>
                    <a:p>
                      <a:pPr fontAlgn="t"/>
                      <a:r>
                        <a:rPr lang="en-US" sz="1200">
                          <a:effectLst/>
                        </a:rPr>
                        <a:t>Insights into user interests and satisfaction</a:t>
                      </a:r>
                    </a:p>
                  </a:txBody>
                  <a:tcPr marL="13641" marR="13641" marT="13641" marB="13641">
                    <a:solidFill>
                      <a:schemeClr val="bg1">
                        <a:lumMod val="85000"/>
                      </a:schemeClr>
                    </a:solidFill>
                  </a:tcPr>
                </a:tc>
                <a:tc>
                  <a:txBody>
                    <a:bodyPr/>
                    <a:lstStyle/>
                    <a:p>
                      <a:pPr fontAlgn="t"/>
                      <a:r>
                        <a:rPr lang="en-US" sz="1200" dirty="0">
                          <a:effectLst/>
                        </a:rPr>
                        <a:t>User engagement and satisfaction challenges identified</a:t>
                      </a:r>
                    </a:p>
                  </a:txBody>
                  <a:tcPr marL="13641" marR="13641" marT="13641" marB="13641">
                    <a:solidFill>
                      <a:schemeClr val="bg1">
                        <a:lumMod val="85000"/>
                      </a:schemeClr>
                    </a:solidFill>
                  </a:tcPr>
                </a:tc>
                <a:tc>
                  <a:txBody>
                    <a:bodyPr/>
                    <a:lstStyle/>
                    <a:p>
                      <a:pPr fontAlgn="t"/>
                      <a:r>
                        <a:rPr lang="en-US" sz="1200" dirty="0">
                          <a:effectLst/>
                        </a:rPr>
                        <a:t>Deeper understanding of user expectations and proactive measures recommended</a:t>
                      </a:r>
                    </a:p>
                  </a:txBody>
                  <a:tcPr marL="13641" marR="13641" marT="13641" marB="13641">
                    <a:solidFill>
                      <a:schemeClr val="bg1">
                        <a:lumMod val="85000"/>
                      </a:schemeClr>
                    </a:solidFill>
                  </a:tcPr>
                </a:tc>
              </a:tr>
            </a:tbl>
          </a:graphicData>
        </a:graphic>
      </p:graphicFrame>
      <p:sp>
        <p:nvSpPr>
          <p:cNvPr id="18" name="Rounded Rectangle 17"/>
          <p:cNvSpPr/>
          <p:nvPr/>
        </p:nvSpPr>
        <p:spPr>
          <a:xfrm>
            <a:off x="466425"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LITERATURE SURVEY</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21" name="Rounded Rectangle 20"/>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4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5881</TotalTime>
  <Words>2984</Words>
  <Application>Microsoft Office PowerPoint</Application>
  <PresentationFormat>Custom</PresentationFormat>
  <Paragraphs>363</Paragraphs>
  <Slides>42</Slides>
  <Notes>3</Notes>
  <HiddenSlides>0</HiddenSlides>
  <MMClips>0</MMClips>
  <ScaleCrop>false</ScaleCrop>
  <HeadingPairs>
    <vt:vector size="4" baseType="variant">
      <vt:variant>
        <vt:lpstr>Theme</vt:lpstr>
      </vt:variant>
      <vt:variant>
        <vt:i4>2</vt:i4>
      </vt:variant>
      <vt:variant>
        <vt:lpstr>Slide Titles</vt:lpstr>
      </vt:variant>
      <vt:variant>
        <vt:i4>42</vt:i4>
      </vt:variant>
    </vt:vector>
  </HeadingPairs>
  <TitlesOfParts>
    <vt:vector size="44" baseType="lpstr">
      <vt:lpstr>Office Theme</vt:lpstr>
      <vt:lpstr>1_Office Theme</vt:lpstr>
      <vt:lpstr>VIT-FAQAssist Chatbot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Awesomeness</dc:title>
  <dc:creator>"MAYANK GUPTA 20BCE1538" &lt;mayank.gupta2020@vitstudent.ac.in&gt;</dc:creator>
  <cp:lastModifiedBy>mayan</cp:lastModifiedBy>
  <cp:revision>200</cp:revision>
  <dcterms:created xsi:type="dcterms:W3CDTF">2016-01-18T09:44:14Z</dcterms:created>
  <dcterms:modified xsi:type="dcterms:W3CDTF">2024-04-24T10:37:31Z</dcterms:modified>
</cp:coreProperties>
</file>